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344" r:id="rId3"/>
    <p:sldId id="345" r:id="rId4"/>
    <p:sldId id="354" r:id="rId5"/>
    <p:sldId id="356" r:id="rId6"/>
    <p:sldId id="341" r:id="rId7"/>
    <p:sldId id="355" r:id="rId8"/>
    <p:sldId id="347" r:id="rId9"/>
    <p:sldId id="359" r:id="rId10"/>
    <p:sldId id="360" r:id="rId11"/>
    <p:sldId id="357" r:id="rId12"/>
    <p:sldId id="343" r:id="rId13"/>
    <p:sldId id="361" r:id="rId14"/>
    <p:sldId id="363" r:id="rId15"/>
    <p:sldId id="36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GUINET" initials="NG" lastIdx="0" clrIdx="0">
    <p:extLst>
      <p:ext uri="{19B8F6BF-5375-455C-9EA6-DF929625EA0E}">
        <p15:presenceInfo xmlns:p15="http://schemas.microsoft.com/office/powerpoint/2012/main" userId="S-1-5-21-4118408211-1846749071-222555002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335B"/>
    <a:srgbClr val="EE1D4E"/>
    <a:srgbClr val="00A3A6"/>
    <a:srgbClr val="C1ADAE"/>
    <a:srgbClr val="C7C6C6"/>
    <a:srgbClr val="D0C2C2"/>
    <a:srgbClr val="E6DEDE"/>
    <a:srgbClr val="EFEAEA"/>
    <a:srgbClr val="C4C0B1"/>
    <a:srgbClr val="CCC9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18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28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70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E004D-AEF0-431B-9AD6-60118A99EE6A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45A6A5-1B7A-49F3-A7D5-831FE752B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7437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DDDD9-B5F5-4BBA-890E-01E8DB9F85C9}" type="datetimeFigureOut">
              <a:rPr lang="fr-FR" smtClean="0"/>
              <a:t>24/05/2024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5B92A-5FA7-47D1-BD3B-838C712BB5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9923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- Version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392" y="2837628"/>
            <a:ext cx="4022040" cy="277706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A9A26A8-F041-4097-AF69-174D33070FC9}"/>
              </a:ext>
            </a:extLst>
          </p:cNvPr>
          <p:cNvSpPr/>
          <p:nvPr userDrawn="1"/>
        </p:nvSpPr>
        <p:spPr>
          <a:xfrm>
            <a:off x="0" y="5994603"/>
            <a:ext cx="9144000" cy="8645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BF5AA71-3F4D-4E9E-BA5E-688B6C5A5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1382" y="2767205"/>
            <a:ext cx="6858000" cy="1057708"/>
          </a:xfrm>
        </p:spPr>
        <p:txBody>
          <a:bodyPr anchor="t" anchorCtr="0">
            <a:normAutofit/>
          </a:bodyPr>
          <a:lstStyle>
            <a:lvl1pPr marL="0" indent="0" algn="l">
              <a:buFontTx/>
              <a:buNone/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FC2D0F-6FA4-4470-9D28-7A0490629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1382" y="3634444"/>
            <a:ext cx="6858000" cy="654923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rot="793238">
            <a:off x="4536215" y="2486855"/>
            <a:ext cx="5551714" cy="5411756"/>
          </a:xfrm>
          <a:prstGeom prst="rect">
            <a:avLst/>
          </a:prstGeom>
          <a:blipFill dpi="0" rotWithShape="1">
            <a:blip r:embed="rId3">
              <a:alphaModFix amt="4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382" y="1275366"/>
            <a:ext cx="1160145" cy="30550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979" y="2870393"/>
            <a:ext cx="235744" cy="32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62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669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8843" y="581890"/>
            <a:ext cx="2440175" cy="910244"/>
          </a:xfrm>
        </p:spPr>
        <p:txBody>
          <a:bodyPr anchor="t" anchorCtr="0">
            <a:normAutofit/>
          </a:bodyPr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581890"/>
            <a:ext cx="4629150" cy="50624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A161D90-8CEB-43C5-B5C5-E16450DD9099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138843" y="1492133"/>
            <a:ext cx="2440175" cy="1101437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B498EB6-14FF-4794-BB07-42C86721F093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1138844" y="2593570"/>
            <a:ext cx="2440174" cy="305077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81444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581890"/>
            <a:ext cx="4629150" cy="503751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B3E39DD-4EF5-40BB-B7DF-0FBC1CA61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843" y="581890"/>
            <a:ext cx="2440175" cy="910244"/>
          </a:xfrm>
        </p:spPr>
        <p:txBody>
          <a:bodyPr anchor="t" anchorCtr="0">
            <a:normAutofit/>
          </a:bodyPr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E58761D-328C-41E9-9379-256236BD2D5C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138843" y="1492133"/>
            <a:ext cx="2440175" cy="1101437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D896CCA9-291E-425F-AF04-DFA8C86B5468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1138844" y="2593570"/>
            <a:ext cx="2440174" cy="305077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95553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0284" y="1424045"/>
            <a:ext cx="7285066" cy="4009910"/>
          </a:xfrm>
        </p:spPr>
        <p:txBody>
          <a:bodyPr vert="eaVert"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C5397C7-28D4-4FCC-978A-64FFC2C50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7F1404C-CDE5-4C5B-BECC-6588FAC96AF5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250458" y="858838"/>
            <a:ext cx="7260129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547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822" y="365125"/>
            <a:ext cx="1316528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618078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0C85A8C-AE66-4CB1-AC77-8A0677F197D5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 rot="5400000">
            <a:off x="4243025" y="2931536"/>
            <a:ext cx="5811839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31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- Version 2">
    <p:bg>
      <p:bgPr>
        <a:gradFill rotWithShape="1">
          <a:gsLst>
            <a:gs pos="88650">
              <a:srgbClr val="D0C2C2"/>
            </a:gs>
            <a:gs pos="0">
              <a:srgbClr val="EFEAEA"/>
            </a:gs>
            <a:gs pos="50000">
              <a:srgbClr val="E6DEDE"/>
            </a:gs>
            <a:gs pos="100000">
              <a:srgbClr val="C1ADAE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405A067-B49C-4F11-A938-80BC29FEEB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37628"/>
            <a:ext cx="4076699" cy="27908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A9A26A8-F041-4097-AF69-174D33070FC9}"/>
              </a:ext>
            </a:extLst>
          </p:cNvPr>
          <p:cNvSpPr/>
          <p:nvPr userDrawn="1"/>
        </p:nvSpPr>
        <p:spPr>
          <a:xfrm>
            <a:off x="0" y="5994603"/>
            <a:ext cx="9144000" cy="864524"/>
          </a:xfrm>
          <a:prstGeom prst="rect">
            <a:avLst/>
          </a:prstGeom>
          <a:solidFill>
            <a:srgbClr val="D0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BF5AA71-3F4D-4E9E-BA5E-688B6C5A5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1382" y="2767205"/>
            <a:ext cx="6858000" cy="1057708"/>
          </a:xfrm>
        </p:spPr>
        <p:txBody>
          <a:bodyPr anchor="t" anchorCtr="0">
            <a:normAutofit/>
          </a:bodyPr>
          <a:lstStyle>
            <a:lvl1pPr marL="0" indent="0" algn="l">
              <a:buFontTx/>
              <a:buNone/>
              <a:defRPr sz="3600">
                <a:solidFill>
                  <a:srgbClr val="6B335B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rot="793238">
            <a:off x="4544008" y="2537926"/>
            <a:ext cx="5551714" cy="5411756"/>
          </a:xfrm>
          <a:prstGeom prst="rect">
            <a:avLst/>
          </a:prstGeom>
          <a:blipFill dpi="0" rotWithShape="1">
            <a:blip r:embed="rId3">
              <a:alphaModFix amt="3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FC2D0F-6FA4-4470-9D28-7A0490629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1382" y="3634444"/>
            <a:ext cx="6858000" cy="654923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EE1D4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382" y="1275366"/>
            <a:ext cx="1160145" cy="305505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979" y="2845849"/>
            <a:ext cx="243275" cy="337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793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 - Version 2">
    <p:bg>
      <p:bgPr>
        <a:gradFill rotWithShape="1">
          <a:gsLst>
            <a:gs pos="87900">
              <a:srgbClr val="C1ADAE"/>
            </a:gs>
            <a:gs pos="0">
              <a:srgbClr val="EFEAEA"/>
            </a:gs>
            <a:gs pos="50000">
              <a:srgbClr val="E6DEDE"/>
            </a:gs>
            <a:gs pos="100000">
              <a:srgbClr val="C1ADAE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405A067-B49C-4F11-A938-80BC29FEEB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37628"/>
            <a:ext cx="4076699" cy="27908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A9A26A8-F041-4097-AF69-174D33070FC9}"/>
              </a:ext>
            </a:extLst>
          </p:cNvPr>
          <p:cNvSpPr/>
          <p:nvPr userDrawn="1"/>
        </p:nvSpPr>
        <p:spPr>
          <a:xfrm>
            <a:off x="0" y="5994603"/>
            <a:ext cx="9144000" cy="864524"/>
          </a:xfrm>
          <a:prstGeom prst="rect">
            <a:avLst/>
          </a:prstGeom>
          <a:solidFill>
            <a:srgbClr val="C1AD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 rot="793238">
            <a:off x="4544008" y="2537926"/>
            <a:ext cx="5551714" cy="5411756"/>
          </a:xfrm>
          <a:prstGeom prst="rect">
            <a:avLst/>
          </a:prstGeom>
          <a:blipFill dpi="0" rotWithShape="1">
            <a:blip r:embed="rId3">
              <a:alphaModFix amt="3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332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class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0458" y="1537856"/>
            <a:ext cx="7260129" cy="400673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77E12C6-00F3-439F-A2FE-1D2F0A604A8D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250459" y="858838"/>
            <a:ext cx="7260128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03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e intermédi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20240"/>
            <a:ext cx="9144000" cy="1057708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61462"/>
            <a:ext cx="6858000" cy="168485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5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1972" y="1747089"/>
            <a:ext cx="7293378" cy="4009910"/>
          </a:xfrm>
        </p:spPr>
        <p:txBody>
          <a:bodyPr/>
          <a:lstStyle>
            <a:lvl1pPr>
              <a:defRPr sz="2400" b="0"/>
            </a:lvl1pPr>
            <a:lvl2pPr>
              <a:defRPr sz="22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00E4042-F103-41C7-A8C2-1E73691C4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D16F62D-3288-44C0-94E9-C3D02F2826CC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250458" y="858838"/>
            <a:ext cx="7260129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00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3658" y="1537856"/>
            <a:ext cx="3301192" cy="435133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1402" y="1537856"/>
            <a:ext cx="3301192" cy="435133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049260C-DFCE-4742-A383-0E8E40516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81FB95A-986F-409A-BA0C-DB98244D370D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250458" y="858838"/>
            <a:ext cx="7260129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43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0458" y="1537856"/>
            <a:ext cx="3247723" cy="817594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0458" y="2355450"/>
            <a:ext cx="3247723" cy="33693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6816" y="1537856"/>
            <a:ext cx="3263718" cy="817594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6816" y="2355450"/>
            <a:ext cx="3263718" cy="33693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6FE5FF0-308D-4BEA-A2B8-273A1592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4068979D-31F0-453F-A511-275008CD94FE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250458" y="858838"/>
            <a:ext cx="7260129" cy="67901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526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D72F5C4-C7B0-4DC4-859A-A0EF010A9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31" y="149629"/>
            <a:ext cx="7662257" cy="888251"/>
          </a:xfr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46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65405"/>
          </a:xfrm>
          <a:prstGeom prst="rect">
            <a:avLst/>
          </a:prstGeom>
        </p:spPr>
        <p:txBody>
          <a:bodyPr vert="horz" lIns="0" tIns="4680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24045"/>
            <a:ext cx="7886700" cy="2004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C90DFE6-3B65-4C64-B5B5-2DEEB26F8551}"/>
              </a:ext>
            </a:extLst>
          </p:cNvPr>
          <p:cNvSpPr txBox="1"/>
          <p:nvPr userDrawn="1"/>
        </p:nvSpPr>
        <p:spPr>
          <a:xfrm>
            <a:off x="6865882" y="6337738"/>
            <a:ext cx="2088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Raleway" panose="020B0503030101060003" pitchFamily="34" charset="0"/>
              </a:rPr>
              <a:t>p. </a:t>
            </a:r>
            <a:fld id="{10B4F56D-375A-4CA4-ABA3-E73F3ECBB440}" type="slidenum">
              <a:rPr lang="fr-FR" sz="1200" b="0" smtClean="0">
                <a:solidFill>
                  <a:schemeClr val="tx1">
                    <a:lumMod val="65000"/>
                    <a:lumOff val="35000"/>
                  </a:schemeClr>
                </a:solidFill>
                <a:latin typeface="Raleway" panose="020B0503030101060003" pitchFamily="34" charset="0"/>
              </a:rPr>
              <a:pPr algn="r"/>
              <a:t>‹N°›</a:t>
            </a:fld>
            <a:endParaRPr lang="fr-FR" sz="1200" b="0" dirty="0">
              <a:solidFill>
                <a:schemeClr val="tx1">
                  <a:lumMod val="65000"/>
                  <a:lumOff val="35000"/>
                </a:schemeClr>
              </a:solidFill>
              <a:latin typeface="Raleway" panose="020B0503030101060003" pitchFamily="34" charset="0"/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6" y="6099956"/>
            <a:ext cx="1776984" cy="780288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C968A00-50EE-43D0-BEDE-3E86500B1306}"/>
              </a:ext>
            </a:extLst>
          </p:cNvPr>
          <p:cNvSpPr txBox="1"/>
          <p:nvPr userDrawn="1"/>
        </p:nvSpPr>
        <p:spPr>
          <a:xfrm>
            <a:off x="1142999" y="6350734"/>
            <a:ext cx="67161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>
                <a:solidFill>
                  <a:srgbClr val="6B335B"/>
                </a:solidFill>
                <a:latin typeface="+mn-lt"/>
              </a:rPr>
              <a:t>Kubernetes</a:t>
            </a:r>
            <a:endParaRPr lang="fr-FR" sz="1000" dirty="0">
              <a:solidFill>
                <a:srgbClr val="6B335B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399AD28-B99C-4405-8224-6C7E45B8EED3}"/>
              </a:ext>
            </a:extLst>
          </p:cNvPr>
          <p:cNvSpPr txBox="1"/>
          <p:nvPr userDrawn="1"/>
        </p:nvSpPr>
        <p:spPr>
          <a:xfrm>
            <a:off x="1142999" y="6533137"/>
            <a:ext cx="67161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EE1D4E"/>
                </a:solidFill>
                <a:latin typeface="+mj-lt"/>
              </a:rPr>
              <a:t>24/05/2024 - </a:t>
            </a:r>
            <a:r>
              <a:rPr lang="fr-FR" sz="1000" baseline="0" dirty="0">
                <a:solidFill>
                  <a:srgbClr val="EE1D4E"/>
                </a:solidFill>
                <a:latin typeface="+mj-lt"/>
              </a:rPr>
              <a:t>Nicolas Guinet</a:t>
            </a:r>
            <a:endParaRPr lang="fr-FR" sz="1000" dirty="0">
              <a:solidFill>
                <a:srgbClr val="EE1D4E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747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4" r:id="rId2"/>
    <p:sldLayoutId id="2147483675" r:id="rId3"/>
    <p:sldLayoutId id="2147483663" r:id="rId4"/>
    <p:sldLayoutId id="2147483661" r:id="rId5"/>
    <p:sldLayoutId id="2147483662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txStyles>
    <p:titleStyle>
      <a:lvl1pPr marL="457200" indent="-457200" algn="l" defTabSz="914400" rtl="0" eaLnBrk="1" latinLnBrk="0" hangingPunct="1">
        <a:lnSpc>
          <a:spcPct val="90000"/>
        </a:lnSpc>
        <a:spcBef>
          <a:spcPct val="0"/>
        </a:spcBef>
        <a:buSzPct val="125000"/>
        <a:buFontTx/>
        <a:buBlip>
          <a:blip r:embed="rId17"/>
        </a:buBlip>
        <a:defRPr sz="3000" b="1" kern="1200">
          <a:solidFill>
            <a:srgbClr val="6B335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rgbClr val="6B335B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13" Type="http://schemas.openxmlformats.org/officeDocument/2006/relationships/tags" Target="../tags/tag148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12" Type="http://schemas.openxmlformats.org/officeDocument/2006/relationships/tags" Target="../tags/tag147.xml"/><Relationship Id="rId17" Type="http://schemas.openxmlformats.org/officeDocument/2006/relationships/image" Target="../media/image20.png"/><Relationship Id="rId2" Type="http://schemas.openxmlformats.org/officeDocument/2006/relationships/tags" Target="../tags/tag137.xml"/><Relationship Id="rId16" Type="http://schemas.openxmlformats.org/officeDocument/2006/relationships/slideLayout" Target="../slideLayouts/slideLayout9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1" Type="http://schemas.openxmlformats.org/officeDocument/2006/relationships/tags" Target="../tags/tag146.xml"/><Relationship Id="rId5" Type="http://schemas.openxmlformats.org/officeDocument/2006/relationships/tags" Target="../tags/tag140.xml"/><Relationship Id="rId15" Type="http://schemas.openxmlformats.org/officeDocument/2006/relationships/tags" Target="../tags/tag150.xml"/><Relationship Id="rId10" Type="http://schemas.openxmlformats.org/officeDocument/2006/relationships/tags" Target="../tags/tag145.xml"/><Relationship Id="rId4" Type="http://schemas.openxmlformats.org/officeDocument/2006/relationships/tags" Target="../tags/tag139.xml"/><Relationship Id="rId9" Type="http://schemas.openxmlformats.org/officeDocument/2006/relationships/tags" Target="../tags/tag144.xml"/><Relationship Id="rId14" Type="http://schemas.openxmlformats.org/officeDocument/2006/relationships/tags" Target="../tags/tag14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58.xml"/><Relationship Id="rId13" Type="http://schemas.openxmlformats.org/officeDocument/2006/relationships/tags" Target="../tags/tag163.xml"/><Relationship Id="rId3" Type="http://schemas.openxmlformats.org/officeDocument/2006/relationships/tags" Target="../tags/tag153.xml"/><Relationship Id="rId7" Type="http://schemas.openxmlformats.org/officeDocument/2006/relationships/tags" Target="../tags/tag157.xml"/><Relationship Id="rId12" Type="http://schemas.openxmlformats.org/officeDocument/2006/relationships/tags" Target="../tags/tag162.xml"/><Relationship Id="rId17" Type="http://schemas.openxmlformats.org/officeDocument/2006/relationships/image" Target="../media/image13.png"/><Relationship Id="rId2" Type="http://schemas.openxmlformats.org/officeDocument/2006/relationships/tags" Target="../tags/tag152.xml"/><Relationship Id="rId16" Type="http://schemas.openxmlformats.org/officeDocument/2006/relationships/image" Target="../media/image18.png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tags" Target="../tags/tag161.xml"/><Relationship Id="rId5" Type="http://schemas.openxmlformats.org/officeDocument/2006/relationships/tags" Target="../tags/tag155.xml"/><Relationship Id="rId15" Type="http://schemas.openxmlformats.org/officeDocument/2006/relationships/image" Target="../media/image17.png"/><Relationship Id="rId10" Type="http://schemas.openxmlformats.org/officeDocument/2006/relationships/tags" Target="../tags/tag160.xml"/><Relationship Id="rId4" Type="http://schemas.openxmlformats.org/officeDocument/2006/relationships/tags" Target="../tags/tag154.xml"/><Relationship Id="rId9" Type="http://schemas.openxmlformats.org/officeDocument/2006/relationships/tags" Target="../tags/tag159.xml"/><Relationship Id="rId14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tags" Target="../tags/tag167.xml"/><Relationship Id="rId1" Type="http://schemas.openxmlformats.org/officeDocument/2006/relationships/tags" Target="../tags/tag16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tags" Target="../tags/tag169.xml"/><Relationship Id="rId1" Type="http://schemas.openxmlformats.org/officeDocument/2006/relationships/tags" Target="../tags/tag16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0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8.w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5.xml"/><Relationship Id="rId13" Type="http://schemas.openxmlformats.org/officeDocument/2006/relationships/slideLayout" Target="../slideLayouts/slideLayout4.xml"/><Relationship Id="rId3" Type="http://schemas.openxmlformats.org/officeDocument/2006/relationships/tags" Target="../tags/tag10.xml"/><Relationship Id="rId7" Type="http://schemas.openxmlformats.org/officeDocument/2006/relationships/tags" Target="../tags/tag14.xml"/><Relationship Id="rId12" Type="http://schemas.openxmlformats.org/officeDocument/2006/relationships/tags" Target="../tags/tag19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5" Type="http://schemas.openxmlformats.org/officeDocument/2006/relationships/tags" Target="../tags/tag12.xml"/><Relationship Id="rId10" Type="http://schemas.openxmlformats.org/officeDocument/2006/relationships/tags" Target="../tags/tag17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7" Type="http://schemas.openxmlformats.org/officeDocument/2006/relationships/slideLayout" Target="../slideLayouts/slideLayout9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13" Type="http://schemas.openxmlformats.org/officeDocument/2006/relationships/tags" Target="../tags/tag38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12" Type="http://schemas.openxmlformats.org/officeDocument/2006/relationships/tags" Target="../tags/tag37.xml"/><Relationship Id="rId2" Type="http://schemas.openxmlformats.org/officeDocument/2006/relationships/tags" Target="../tags/tag27.xml"/><Relationship Id="rId16" Type="http://schemas.openxmlformats.org/officeDocument/2006/relationships/image" Target="../media/image10.png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11" Type="http://schemas.openxmlformats.org/officeDocument/2006/relationships/tags" Target="../tags/tag36.xml"/><Relationship Id="rId5" Type="http://schemas.openxmlformats.org/officeDocument/2006/relationships/tags" Target="../tags/tag30.xml"/><Relationship Id="rId15" Type="http://schemas.openxmlformats.org/officeDocument/2006/relationships/slideLayout" Target="../slideLayouts/slideLayout9.xml"/><Relationship Id="rId10" Type="http://schemas.openxmlformats.org/officeDocument/2006/relationships/tags" Target="../tags/tag35.xml"/><Relationship Id="rId4" Type="http://schemas.openxmlformats.org/officeDocument/2006/relationships/tags" Target="../tags/tag29.xml"/><Relationship Id="rId9" Type="http://schemas.openxmlformats.org/officeDocument/2006/relationships/tags" Target="../tags/tag34.xml"/><Relationship Id="rId14" Type="http://schemas.openxmlformats.org/officeDocument/2006/relationships/tags" Target="../tags/tag3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49.xml"/><Relationship Id="rId3" Type="http://schemas.openxmlformats.org/officeDocument/2006/relationships/tags" Target="../tags/tag44.xml"/><Relationship Id="rId7" Type="http://schemas.openxmlformats.org/officeDocument/2006/relationships/tags" Target="../tags/tag48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9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tags" Target="../tags/tag75.xml"/><Relationship Id="rId21" Type="http://schemas.openxmlformats.org/officeDocument/2006/relationships/tags" Target="../tags/tag70.xml"/><Relationship Id="rId42" Type="http://schemas.openxmlformats.org/officeDocument/2006/relationships/tags" Target="../tags/tag91.xml"/><Relationship Id="rId47" Type="http://schemas.openxmlformats.org/officeDocument/2006/relationships/tags" Target="../tags/tag96.xml"/><Relationship Id="rId63" Type="http://schemas.openxmlformats.org/officeDocument/2006/relationships/tags" Target="../tags/tag112.xml"/><Relationship Id="rId68" Type="http://schemas.openxmlformats.org/officeDocument/2006/relationships/tags" Target="../tags/tag117.xml"/><Relationship Id="rId84" Type="http://schemas.openxmlformats.org/officeDocument/2006/relationships/image" Target="../media/image18.png"/><Relationship Id="rId16" Type="http://schemas.openxmlformats.org/officeDocument/2006/relationships/tags" Target="../tags/tag65.xml"/><Relationship Id="rId11" Type="http://schemas.openxmlformats.org/officeDocument/2006/relationships/tags" Target="../tags/tag60.xml"/><Relationship Id="rId32" Type="http://schemas.openxmlformats.org/officeDocument/2006/relationships/tags" Target="../tags/tag81.xml"/><Relationship Id="rId37" Type="http://schemas.openxmlformats.org/officeDocument/2006/relationships/tags" Target="../tags/tag86.xml"/><Relationship Id="rId53" Type="http://schemas.openxmlformats.org/officeDocument/2006/relationships/tags" Target="../tags/tag102.xml"/><Relationship Id="rId58" Type="http://schemas.openxmlformats.org/officeDocument/2006/relationships/tags" Target="../tags/tag107.xml"/><Relationship Id="rId74" Type="http://schemas.openxmlformats.org/officeDocument/2006/relationships/tags" Target="../tags/tag123.xml"/><Relationship Id="rId79" Type="http://schemas.openxmlformats.org/officeDocument/2006/relationships/image" Target="../media/image13.png"/><Relationship Id="rId5" Type="http://schemas.openxmlformats.org/officeDocument/2006/relationships/tags" Target="../tags/tag54.xml"/><Relationship Id="rId19" Type="http://schemas.openxmlformats.org/officeDocument/2006/relationships/tags" Target="../tags/tag68.xml"/><Relationship Id="rId14" Type="http://schemas.openxmlformats.org/officeDocument/2006/relationships/tags" Target="../tags/tag63.xml"/><Relationship Id="rId22" Type="http://schemas.openxmlformats.org/officeDocument/2006/relationships/tags" Target="../tags/tag71.xml"/><Relationship Id="rId27" Type="http://schemas.openxmlformats.org/officeDocument/2006/relationships/tags" Target="../tags/tag76.xml"/><Relationship Id="rId30" Type="http://schemas.openxmlformats.org/officeDocument/2006/relationships/tags" Target="../tags/tag79.xml"/><Relationship Id="rId35" Type="http://schemas.openxmlformats.org/officeDocument/2006/relationships/tags" Target="../tags/tag84.xml"/><Relationship Id="rId43" Type="http://schemas.openxmlformats.org/officeDocument/2006/relationships/tags" Target="../tags/tag92.xml"/><Relationship Id="rId48" Type="http://schemas.openxmlformats.org/officeDocument/2006/relationships/tags" Target="../tags/tag97.xml"/><Relationship Id="rId56" Type="http://schemas.openxmlformats.org/officeDocument/2006/relationships/tags" Target="../tags/tag105.xml"/><Relationship Id="rId64" Type="http://schemas.openxmlformats.org/officeDocument/2006/relationships/tags" Target="../tags/tag113.xml"/><Relationship Id="rId69" Type="http://schemas.openxmlformats.org/officeDocument/2006/relationships/tags" Target="../tags/tag118.xml"/><Relationship Id="rId77" Type="http://schemas.openxmlformats.org/officeDocument/2006/relationships/slideLayout" Target="../slideLayouts/slideLayout9.xml"/><Relationship Id="rId8" Type="http://schemas.openxmlformats.org/officeDocument/2006/relationships/tags" Target="../tags/tag57.xml"/><Relationship Id="rId51" Type="http://schemas.openxmlformats.org/officeDocument/2006/relationships/tags" Target="../tags/tag100.xml"/><Relationship Id="rId72" Type="http://schemas.openxmlformats.org/officeDocument/2006/relationships/tags" Target="../tags/tag121.xml"/><Relationship Id="rId80" Type="http://schemas.openxmlformats.org/officeDocument/2006/relationships/image" Target="../media/image14.png"/><Relationship Id="rId85" Type="http://schemas.openxmlformats.org/officeDocument/2006/relationships/image" Target="../media/image19.png"/><Relationship Id="rId3" Type="http://schemas.openxmlformats.org/officeDocument/2006/relationships/tags" Target="../tags/tag52.xml"/><Relationship Id="rId12" Type="http://schemas.openxmlformats.org/officeDocument/2006/relationships/tags" Target="../tags/tag61.xml"/><Relationship Id="rId17" Type="http://schemas.openxmlformats.org/officeDocument/2006/relationships/tags" Target="../tags/tag66.xml"/><Relationship Id="rId25" Type="http://schemas.openxmlformats.org/officeDocument/2006/relationships/tags" Target="../tags/tag74.xml"/><Relationship Id="rId33" Type="http://schemas.openxmlformats.org/officeDocument/2006/relationships/tags" Target="../tags/tag82.xml"/><Relationship Id="rId38" Type="http://schemas.openxmlformats.org/officeDocument/2006/relationships/tags" Target="../tags/tag87.xml"/><Relationship Id="rId46" Type="http://schemas.openxmlformats.org/officeDocument/2006/relationships/tags" Target="../tags/tag95.xml"/><Relationship Id="rId59" Type="http://schemas.openxmlformats.org/officeDocument/2006/relationships/tags" Target="../tags/tag108.xml"/><Relationship Id="rId67" Type="http://schemas.openxmlformats.org/officeDocument/2006/relationships/tags" Target="../tags/tag116.xml"/><Relationship Id="rId20" Type="http://schemas.openxmlformats.org/officeDocument/2006/relationships/tags" Target="../tags/tag69.xml"/><Relationship Id="rId41" Type="http://schemas.openxmlformats.org/officeDocument/2006/relationships/tags" Target="../tags/tag90.xml"/><Relationship Id="rId54" Type="http://schemas.openxmlformats.org/officeDocument/2006/relationships/tags" Target="../tags/tag103.xml"/><Relationship Id="rId62" Type="http://schemas.openxmlformats.org/officeDocument/2006/relationships/tags" Target="../tags/tag111.xml"/><Relationship Id="rId70" Type="http://schemas.openxmlformats.org/officeDocument/2006/relationships/tags" Target="../tags/tag119.xml"/><Relationship Id="rId75" Type="http://schemas.openxmlformats.org/officeDocument/2006/relationships/tags" Target="../tags/tag124.xml"/><Relationship Id="rId83" Type="http://schemas.openxmlformats.org/officeDocument/2006/relationships/image" Target="../media/image17.png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15" Type="http://schemas.openxmlformats.org/officeDocument/2006/relationships/tags" Target="../tags/tag64.xml"/><Relationship Id="rId23" Type="http://schemas.openxmlformats.org/officeDocument/2006/relationships/tags" Target="../tags/tag72.xml"/><Relationship Id="rId28" Type="http://schemas.openxmlformats.org/officeDocument/2006/relationships/tags" Target="../tags/tag77.xml"/><Relationship Id="rId36" Type="http://schemas.openxmlformats.org/officeDocument/2006/relationships/tags" Target="../tags/tag85.xml"/><Relationship Id="rId49" Type="http://schemas.openxmlformats.org/officeDocument/2006/relationships/tags" Target="../tags/tag98.xml"/><Relationship Id="rId57" Type="http://schemas.openxmlformats.org/officeDocument/2006/relationships/tags" Target="../tags/tag106.xml"/><Relationship Id="rId10" Type="http://schemas.openxmlformats.org/officeDocument/2006/relationships/tags" Target="../tags/tag59.xml"/><Relationship Id="rId31" Type="http://schemas.openxmlformats.org/officeDocument/2006/relationships/tags" Target="../tags/tag80.xml"/><Relationship Id="rId44" Type="http://schemas.openxmlformats.org/officeDocument/2006/relationships/tags" Target="../tags/tag93.xml"/><Relationship Id="rId52" Type="http://schemas.openxmlformats.org/officeDocument/2006/relationships/tags" Target="../tags/tag101.xml"/><Relationship Id="rId60" Type="http://schemas.openxmlformats.org/officeDocument/2006/relationships/tags" Target="../tags/tag109.xml"/><Relationship Id="rId65" Type="http://schemas.openxmlformats.org/officeDocument/2006/relationships/tags" Target="../tags/tag114.xml"/><Relationship Id="rId73" Type="http://schemas.openxmlformats.org/officeDocument/2006/relationships/tags" Target="../tags/tag122.xml"/><Relationship Id="rId78" Type="http://schemas.openxmlformats.org/officeDocument/2006/relationships/image" Target="../media/image12.png"/><Relationship Id="rId81" Type="http://schemas.openxmlformats.org/officeDocument/2006/relationships/image" Target="../media/image15.png"/><Relationship Id="rId4" Type="http://schemas.openxmlformats.org/officeDocument/2006/relationships/tags" Target="../tags/tag53.xml"/><Relationship Id="rId9" Type="http://schemas.openxmlformats.org/officeDocument/2006/relationships/tags" Target="../tags/tag58.xml"/><Relationship Id="rId13" Type="http://schemas.openxmlformats.org/officeDocument/2006/relationships/tags" Target="../tags/tag62.xml"/><Relationship Id="rId18" Type="http://schemas.openxmlformats.org/officeDocument/2006/relationships/tags" Target="../tags/tag67.xml"/><Relationship Id="rId39" Type="http://schemas.openxmlformats.org/officeDocument/2006/relationships/tags" Target="../tags/tag88.xml"/><Relationship Id="rId34" Type="http://schemas.openxmlformats.org/officeDocument/2006/relationships/tags" Target="../tags/tag83.xml"/><Relationship Id="rId50" Type="http://schemas.openxmlformats.org/officeDocument/2006/relationships/tags" Target="../tags/tag99.xml"/><Relationship Id="rId55" Type="http://schemas.openxmlformats.org/officeDocument/2006/relationships/tags" Target="../tags/tag104.xml"/><Relationship Id="rId76" Type="http://schemas.openxmlformats.org/officeDocument/2006/relationships/tags" Target="../tags/tag125.xml"/><Relationship Id="rId7" Type="http://schemas.openxmlformats.org/officeDocument/2006/relationships/tags" Target="../tags/tag56.xml"/><Relationship Id="rId71" Type="http://schemas.openxmlformats.org/officeDocument/2006/relationships/tags" Target="../tags/tag120.xml"/><Relationship Id="rId2" Type="http://schemas.openxmlformats.org/officeDocument/2006/relationships/tags" Target="../tags/tag51.xml"/><Relationship Id="rId29" Type="http://schemas.openxmlformats.org/officeDocument/2006/relationships/tags" Target="../tags/tag78.xml"/><Relationship Id="rId24" Type="http://schemas.openxmlformats.org/officeDocument/2006/relationships/tags" Target="../tags/tag73.xml"/><Relationship Id="rId40" Type="http://schemas.openxmlformats.org/officeDocument/2006/relationships/tags" Target="../tags/tag89.xml"/><Relationship Id="rId45" Type="http://schemas.openxmlformats.org/officeDocument/2006/relationships/tags" Target="../tags/tag94.xml"/><Relationship Id="rId66" Type="http://schemas.openxmlformats.org/officeDocument/2006/relationships/tags" Target="../tags/tag115.xml"/><Relationship Id="rId61" Type="http://schemas.openxmlformats.org/officeDocument/2006/relationships/tags" Target="../tags/tag110.xml"/><Relationship Id="rId82" Type="http://schemas.openxmlformats.org/officeDocument/2006/relationships/image" Target="../media/image16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33.xml"/><Relationship Id="rId13" Type="http://schemas.openxmlformats.org/officeDocument/2006/relationships/image" Target="../media/image13.png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12" Type="http://schemas.openxmlformats.org/officeDocument/2006/relationships/image" Target="../media/image15.png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11" Type="http://schemas.openxmlformats.org/officeDocument/2006/relationships/slideLayout" Target="../slideLayouts/slideLayout9.xml"/><Relationship Id="rId5" Type="http://schemas.openxmlformats.org/officeDocument/2006/relationships/tags" Target="../tags/tag130.xml"/><Relationship Id="rId10" Type="http://schemas.openxmlformats.org/officeDocument/2006/relationships/tags" Target="../tags/tag135.xml"/><Relationship Id="rId4" Type="http://schemas.openxmlformats.org/officeDocument/2006/relationships/tags" Target="../tags/tag129.xml"/><Relationship Id="rId9" Type="http://schemas.openxmlformats.org/officeDocument/2006/relationships/tags" Target="../tags/tag1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FEAEA"/>
            </a:gs>
            <a:gs pos="50000">
              <a:srgbClr val="E6DEDE"/>
            </a:gs>
            <a:gs pos="87100">
              <a:srgbClr val="D0C2C2"/>
            </a:gs>
            <a:gs pos="100000">
              <a:srgbClr val="C1ADAE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FR" i="1" dirty="0" err="1"/>
              <a:t>Kubernetes</a:t>
            </a:r>
            <a:r>
              <a:rPr lang="fr-FR" i="1" dirty="0"/>
              <a:t> - Odalim</a:t>
            </a:r>
            <a:endParaRPr lang="fr-FR" dirty="0">
              <a:solidFill>
                <a:srgbClr val="6B335B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745147" y="3299821"/>
            <a:ext cx="6858000" cy="654923"/>
          </a:xfrm>
        </p:spPr>
        <p:txBody>
          <a:bodyPr/>
          <a:lstStyle/>
          <a:p>
            <a:r>
              <a:rPr lang="fr-FR" dirty="0"/>
              <a:t>PEPI2G– </a:t>
            </a:r>
            <a:r>
              <a:rPr lang="fr-FR" dirty="0">
                <a:solidFill>
                  <a:srgbClr val="EE1D4E"/>
                </a:solidFill>
              </a:rPr>
              <a:t>24 mai 2024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35443E4-FE95-4ED0-ADF4-4B27DD8F3E8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575981" y="6136141"/>
            <a:ext cx="78493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EFEAEA"/>
                </a:solidFill>
                <a:latin typeface="Arial" pitchFamily="34" charset="0"/>
                <a:cs typeface="Arial" pitchFamily="34" charset="0"/>
              </a:rPr>
              <a:t>Nicolas GUINET</a:t>
            </a:r>
          </a:p>
        </p:txBody>
      </p:sp>
    </p:spTree>
    <p:extLst>
      <p:ext uri="{BB962C8B-B14F-4D97-AF65-F5344CB8AC3E}">
        <p14:creationId xmlns:p14="http://schemas.microsoft.com/office/powerpoint/2010/main" val="3271722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0D3E8-04C4-4B52-A994-A3BA1E83ACA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Sécurité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907687A-1E9D-43AC-A2B2-470B37341E7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032195" y="1344559"/>
            <a:ext cx="697727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EE1D4E"/>
              </a:buClr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Cloisonnement applicatif :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NetworkPolicies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(Gestion fine des flux réseaux)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Namespaces</a:t>
            </a: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Pods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(Conteneurisation)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Roles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(Cloisonnement des gestionnaires d’applications - peu utilisé);</a:t>
            </a:r>
          </a:p>
          <a:p>
            <a:pPr>
              <a:buClr>
                <a:srgbClr val="EE1D4E"/>
              </a:buClr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Template de déploiement pour assurer l’accréditation (application web &amp; web services).</a:t>
            </a:r>
          </a:p>
          <a:p>
            <a:pPr marL="285750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CAS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Odalim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déployé automatiquement pour chaque applications/services ;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Utilise Odalim.inrae.fr comme serveur d’autorité ;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Web service pour Windows ;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EE1D4E"/>
              </a:buClr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rganigramme : Connecteur 10">
            <a:extLst>
              <a:ext uri="{FF2B5EF4-FFF2-40B4-BE49-F238E27FC236}">
                <a16:creationId xmlns:a16="http://schemas.microsoft.com/office/drawing/2014/main" id="{AA15C1C4-5BAB-4908-92D0-140443B0AB6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073990" y="4292947"/>
            <a:ext cx="505765" cy="504935"/>
          </a:xfrm>
          <a:prstGeom prst="flowChartConnector">
            <a:avLst/>
          </a:prstGeom>
          <a:ln>
            <a:solidFill>
              <a:srgbClr val="EE1D4E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553FD8-3D5B-4794-AFCD-5CD46AFF73BD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975320" y="4240600"/>
            <a:ext cx="704468" cy="647024"/>
          </a:xfrm>
          <a:prstGeom prst="rect">
            <a:avLst/>
          </a:prstGeom>
          <a:noFill/>
          <a:ln w="15875" cap="rnd">
            <a:solidFill>
              <a:schemeClr val="accent4">
                <a:lumMod val="75000"/>
              </a:schemeClr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56C733DD-86EB-4E03-A2FC-8637215220B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5434321" y="4336851"/>
            <a:ext cx="527897" cy="51251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345ECC0A-04FC-47B0-A224-5D4491DDB6F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5383980" y="4309953"/>
            <a:ext cx="568687" cy="551120"/>
          </a:xfrm>
          <a:prstGeom prst="ellipse">
            <a:avLst/>
          </a:prstGeom>
          <a:solidFill>
            <a:srgbClr val="EE1D4E">
              <a:alpha val="34000"/>
            </a:srgbClr>
          </a:solidFill>
          <a:ln>
            <a:solidFill>
              <a:srgbClr val="EE1D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9DAA9AF-96C7-426D-ADB8-407D1793492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552" y="4371799"/>
            <a:ext cx="442622" cy="442622"/>
          </a:xfrm>
          <a:prstGeom prst="rect">
            <a:avLst/>
          </a:prstGeom>
        </p:spPr>
      </p:pic>
      <p:sp>
        <p:nvSpPr>
          <p:cNvPr id="16" name="Flèche : droite à entaille 15">
            <a:extLst>
              <a:ext uri="{FF2B5EF4-FFF2-40B4-BE49-F238E27FC236}">
                <a16:creationId xmlns:a16="http://schemas.microsoft.com/office/drawing/2014/main" id="{0545272F-38BA-427F-9970-4B93D8462B6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4675803" y="4280652"/>
            <a:ext cx="829508" cy="126442"/>
          </a:xfrm>
          <a:prstGeom prst="notchedRightArrow">
            <a:avLst/>
          </a:prstGeom>
          <a:solidFill>
            <a:srgbClr val="00A3A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02C7BC5-3B93-4926-A26E-668AE8F1D44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3867961" y="3992869"/>
            <a:ext cx="7040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>
                <a:solidFill>
                  <a:schemeClr val="accent4">
                    <a:lumMod val="50000"/>
                  </a:schemeClr>
                </a:solidFill>
              </a:rPr>
              <a:t>template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8" name="Émoticône 17">
            <a:extLst>
              <a:ext uri="{FF2B5EF4-FFF2-40B4-BE49-F238E27FC236}">
                <a16:creationId xmlns:a16="http://schemas.microsoft.com/office/drawing/2014/main" id="{1194AAF8-81C6-43A8-94B9-AC56FDD98EA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2732607" y="4320446"/>
            <a:ext cx="464820" cy="426720"/>
          </a:xfrm>
          <a:prstGeom prst="smileyFace">
            <a:avLst/>
          </a:prstGeom>
          <a:ln>
            <a:solidFill>
              <a:srgbClr val="6B335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224ECD6-DB71-4AEB-8F77-674351C45B9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2536960" y="4805995"/>
            <a:ext cx="9137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Utilisateurs</a:t>
            </a:r>
          </a:p>
        </p:txBody>
      </p:sp>
      <p:sp>
        <p:nvSpPr>
          <p:cNvPr id="20" name="Flèche : droite à entaille 19">
            <a:extLst>
              <a:ext uri="{FF2B5EF4-FFF2-40B4-BE49-F238E27FC236}">
                <a16:creationId xmlns:a16="http://schemas.microsoft.com/office/drawing/2014/main" id="{CFECB079-CF9F-463F-A2C7-835E3E02A384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265151" y="4280652"/>
            <a:ext cx="708806" cy="126442"/>
          </a:xfrm>
          <a:prstGeom prst="notchedRightArrow">
            <a:avLst/>
          </a:prstGeom>
          <a:solidFill>
            <a:srgbClr val="00A3A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 : droite à entaille 20">
            <a:extLst>
              <a:ext uri="{FF2B5EF4-FFF2-40B4-BE49-F238E27FC236}">
                <a16:creationId xmlns:a16="http://schemas.microsoft.com/office/drawing/2014/main" id="{C12048E8-747F-47A3-ABA8-76A0AC5F4E0F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279431" y="4512553"/>
            <a:ext cx="785008" cy="113461"/>
          </a:xfrm>
          <a:prstGeom prst="notchedRightArrow">
            <a:avLst/>
          </a:prstGeom>
          <a:solidFill>
            <a:srgbClr val="00A3A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58E0275-3C6C-40B6-846D-32005CC8617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5216331" y="4844847"/>
            <a:ext cx="99257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>
                <a:solidFill>
                  <a:srgbClr val="EE1D4E"/>
                </a:solidFill>
              </a:rPr>
              <a:t>odalim.inrae.fr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D42E90B0-8B91-450D-95ED-CFFE37CC8DE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4004349" y="4907072"/>
            <a:ext cx="63030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>
                <a:solidFill>
                  <a:srgbClr val="EE1D4E"/>
                </a:solidFill>
              </a:rPr>
              <a:t>Services</a:t>
            </a:r>
          </a:p>
        </p:txBody>
      </p:sp>
    </p:spTree>
    <p:extLst>
      <p:ext uri="{BB962C8B-B14F-4D97-AF65-F5344CB8AC3E}">
        <p14:creationId xmlns:p14="http://schemas.microsoft.com/office/powerpoint/2010/main" val="19592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0D3E8-04C4-4B52-A994-A3BA1E83ACA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Monitoring &amp; Traçabilité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6B89CC-35AE-4976-BA5E-C18BB7D3930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52075" y="4674100"/>
            <a:ext cx="68555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Clr>
                <a:srgbClr val="EE1D4E"/>
              </a:buClr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EE1D4E"/>
              </a:buClr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Génération d’alertes avec les métriques remontées.</a:t>
            </a:r>
          </a:p>
          <a:p>
            <a:pPr marL="171450" indent="-171450">
              <a:buClr>
                <a:srgbClr val="EE1D4E"/>
              </a:buClr>
              <a:buFont typeface="Arial" panose="020B0604020202020204" pitchFamily="34" charset="0"/>
              <a:buChar char="•"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EE1D4E"/>
              </a:buClr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Utilisation des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Dashbords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6CBF1F-BA14-44CD-92C2-A0218139C6B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242813" y="759401"/>
            <a:ext cx="15536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>
                <a:solidFill>
                  <a:srgbClr val="EE1D4E"/>
                </a:solidFill>
                <a:latin typeface="Arial" pitchFamily="34" charset="0"/>
                <a:cs typeface="Arial" pitchFamily="34" charset="0"/>
              </a:rPr>
              <a:t>Centralisation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820599-AD4E-4924-8CCF-306B7C4ED63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221979" y="3409360"/>
            <a:ext cx="6440855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HeartBeat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: Uptime des nœuds, des services (et des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endpoints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FileBeat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: Récupération des logs des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pods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et des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noeuds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MetricBeat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: Récupération des métriques en temps réel des nœuds et des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pods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2E2EC8F-6336-42CB-A72F-21BC374D4A5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5"/>
          <a:stretch/>
        </p:blipFill>
        <p:spPr bwMode="auto">
          <a:xfrm>
            <a:off x="5671986" y="1323282"/>
            <a:ext cx="693835" cy="69383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7DADFC8-AF7C-4BF5-8556-065B73A986A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/>
          <a:stretch/>
        </p:blipFill>
        <p:spPr bwMode="auto">
          <a:xfrm>
            <a:off x="3776545" y="1350691"/>
            <a:ext cx="693835" cy="693835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59ACC4B5-16F6-40B8-B747-554243A35D5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/>
          <a:stretch/>
        </p:blipFill>
        <p:spPr bwMode="auto">
          <a:xfrm>
            <a:off x="2027062" y="1370927"/>
            <a:ext cx="693835" cy="673599"/>
          </a:xfrm>
          <a:prstGeom prst="rect">
            <a:avLst/>
          </a:prstGeom>
        </p:spPr>
      </p:pic>
      <p:sp>
        <p:nvSpPr>
          <p:cNvPr id="17" name="Flèche : droite 16">
            <a:extLst>
              <a:ext uri="{FF2B5EF4-FFF2-40B4-BE49-F238E27FC236}">
                <a16:creationId xmlns:a16="http://schemas.microsoft.com/office/drawing/2014/main" id="{E781B943-2980-4CFE-83CD-CC4F133F7DA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2977581" y="1616393"/>
            <a:ext cx="509034" cy="154790"/>
          </a:xfrm>
          <a:prstGeom prst="rightArrow">
            <a:avLst/>
          </a:prstGeom>
          <a:solidFill>
            <a:srgbClr val="EE1D4E"/>
          </a:solidFill>
          <a:ln>
            <a:solidFill>
              <a:srgbClr val="EE1D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 : droite 17">
            <a:extLst>
              <a:ext uri="{FF2B5EF4-FFF2-40B4-BE49-F238E27FC236}">
                <a16:creationId xmlns:a16="http://schemas.microsoft.com/office/drawing/2014/main" id="{ABBC752B-9F94-469B-9D40-82C3E5AB5371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 rot="10800000">
            <a:off x="4863129" y="1630331"/>
            <a:ext cx="509034" cy="154790"/>
          </a:xfrm>
          <a:prstGeom prst="rightArrow">
            <a:avLst/>
          </a:prstGeom>
          <a:solidFill>
            <a:srgbClr val="EE1D4E"/>
          </a:solidFill>
          <a:ln>
            <a:solidFill>
              <a:srgbClr val="EE1D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2D2DB83-01AC-47B1-8039-6DB13F762FD4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471608" y="2186025"/>
            <a:ext cx="180474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EE1D4E"/>
              </a:buClr>
            </a:pPr>
            <a:r>
              <a:rPr lang="fr-FR" sz="1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Kubernetes</a:t>
            </a:r>
            <a:b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Déploiement des sondes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95238F4-3324-477F-B051-8AD12C30E02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3232098" y="2177211"/>
            <a:ext cx="180474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EE1D4E"/>
              </a:buClr>
            </a:pPr>
            <a:r>
              <a:rPr lang="fr-FR" sz="1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ElasticSearch</a:t>
            </a:r>
            <a:b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Stockage des métriques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0A378F2-FD7A-4F63-B837-5F7690FDBB74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5141146" y="2114818"/>
            <a:ext cx="180474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EE1D4E"/>
              </a:buClr>
            </a:pPr>
            <a:r>
              <a:rPr lang="fr-FR" sz="1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Kibana</a:t>
            </a:r>
            <a:b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Visualisation /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Alerting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3BA9CC-E749-4169-B373-C7D527782B91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052075" y="2947583"/>
            <a:ext cx="297870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Un seul déploiement pour tout le cluster de : 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1136019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4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2377446"/>
            <a:ext cx="9144000" cy="1057708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ct val="0"/>
              </a:spcBef>
              <a:buSzPct val="125000"/>
              <a:buFontTx/>
              <a:buBlip>
                <a:blip r:embed="rId4"/>
              </a:buBlip>
              <a:defRPr sz="3000" b="1" kern="1200">
                <a:solidFill>
                  <a:srgbClr val="00A3A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Blip>
                <a:blip r:embed="rId5"/>
              </a:buBlip>
            </a:pPr>
            <a:r>
              <a:rPr lang="fr-FR" sz="4000" dirty="0">
                <a:solidFill>
                  <a:srgbClr val="6B335B"/>
                </a:solidFill>
              </a:rPr>
              <a:t>Conclusion</a:t>
            </a:r>
          </a:p>
        </p:txBody>
      </p:sp>
      <p:sp>
        <p:nvSpPr>
          <p:cNvPr id="3" name="Titre 4">
            <a:extLst>
              <a:ext uri="{FF2B5EF4-FFF2-40B4-BE49-F238E27FC236}">
                <a16:creationId xmlns:a16="http://schemas.microsoft.com/office/drawing/2014/main" id="{E7E21385-684C-41DA-8197-004665A0966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424568" y="3338429"/>
            <a:ext cx="2991100" cy="542195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ct val="0"/>
              </a:spcBef>
              <a:buSzPct val="125000"/>
              <a:buFontTx/>
              <a:buBlip>
                <a:blip r:embed="rId4"/>
              </a:buBlip>
              <a:defRPr sz="3000" b="1" kern="1200">
                <a:solidFill>
                  <a:srgbClr val="00A3A6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AutoNum type="arabicPeriod"/>
            </a:pPr>
            <a:r>
              <a:rPr lang="fr-FR" sz="2000" b="0" dirty="0">
                <a:solidFill>
                  <a:srgbClr val="EE1D4E"/>
                </a:solidFill>
                <a:latin typeface="Calibri" panose="020F0502020204030204"/>
                <a:ea typeface="+mn-ea"/>
                <a:cs typeface="+mn-cs"/>
              </a:rPr>
              <a:t>Plus-values</a:t>
            </a:r>
          </a:p>
          <a:p>
            <a:pPr>
              <a:buAutoNum type="arabicPeriod"/>
            </a:pPr>
            <a:r>
              <a:rPr lang="fr-FR" sz="2000" b="0" dirty="0">
                <a:solidFill>
                  <a:srgbClr val="EE1D4E"/>
                </a:solidFill>
                <a:latin typeface="Calibri" panose="020F0502020204030204"/>
                <a:ea typeface="+mn-ea"/>
                <a:cs typeface="+mn-cs"/>
              </a:rPr>
              <a:t>Points d’attention</a:t>
            </a:r>
            <a:endParaRPr lang="fr-FR" sz="2000" dirty="0">
              <a:solidFill>
                <a:srgbClr val="EE1D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756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0D3E8-04C4-4B52-A994-A3BA1E83ACA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Plus-values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D22337A-1275-4019-9AFC-B55BA7AD577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718880" y="1207142"/>
            <a:ext cx="675243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C5DD01"/>
              </a:buClr>
            </a:pP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Nous avons ce que nous voulons</a:t>
            </a:r>
          </a:p>
          <a:p>
            <a:pPr algn="just">
              <a:buClr>
                <a:srgbClr val="C5DD01"/>
              </a:buClr>
            </a:pPr>
            <a:endParaRPr lang="fr-FR" sz="1400" dirty="0">
              <a:solidFill>
                <a:srgbClr val="C1ADAE"/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Infrastructure scalable facilement ;</a:t>
            </a:r>
            <a:b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050" dirty="0">
                <a:solidFill>
                  <a:srgbClr val="6B335B"/>
                </a:solidFill>
                <a:latin typeface="Arial" pitchFamily="34" charset="0"/>
                <a:cs typeface="Arial" pitchFamily="34" charset="0"/>
              </a:rPr>
              <a:t>	Application web avec 20K utilisateurs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050" dirty="0">
              <a:solidFill>
                <a:srgbClr val="6B335B"/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Infrastructure résistante à la panne ;</a:t>
            </a:r>
            <a:b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fr-FR" sz="1050" dirty="0">
                <a:solidFill>
                  <a:srgbClr val="6B335B"/>
                </a:solidFill>
                <a:latin typeface="Arial" pitchFamily="34" charset="0"/>
                <a:cs typeface="Arial" pitchFamily="34" charset="0"/>
              </a:rPr>
              <a:t>Pas de panne critique en 6 ans.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050" dirty="0">
              <a:solidFill>
                <a:srgbClr val="6B335B"/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Temps de remise en service de 10 minutes ;</a:t>
            </a:r>
            <a:b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fr-FR" sz="1050" dirty="0">
                <a:solidFill>
                  <a:srgbClr val="6B335B"/>
                </a:solidFill>
                <a:latin typeface="Arial" pitchFamily="34" charset="0"/>
                <a:cs typeface="Arial" pitchFamily="34" charset="0"/>
              </a:rPr>
              <a:t>Pas de problème de redémarrage sur les arrêts fréquent du DC;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050" dirty="0">
              <a:solidFill>
                <a:srgbClr val="6B335B"/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Monitorable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de manière centralisé ;</a:t>
            </a:r>
            <a:b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fr-FR" sz="1050" dirty="0">
                <a:solidFill>
                  <a:srgbClr val="6B335B"/>
                </a:solidFill>
                <a:latin typeface="Arial" pitchFamily="34" charset="0"/>
                <a:cs typeface="Arial" pitchFamily="34" charset="0"/>
              </a:rPr>
              <a:t>A fait ses preuves pendant la cyber-attaque (log) / Permet de d’être plus réactif 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050" dirty="0">
              <a:solidFill>
                <a:srgbClr val="6B335B"/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Pas de coupure de service lors de mise à jour ;</a:t>
            </a:r>
            <a:b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fr-FR" sz="1050" dirty="0" err="1">
                <a:solidFill>
                  <a:srgbClr val="6B335B"/>
                </a:solidFill>
                <a:latin typeface="Arial" pitchFamily="34" charset="0"/>
                <a:cs typeface="Arial" pitchFamily="34" charset="0"/>
              </a:rPr>
              <a:t>RollingUpdate</a:t>
            </a:r>
            <a:r>
              <a:rPr lang="fr-FR" sz="1050" dirty="0">
                <a:solidFill>
                  <a:srgbClr val="6B335B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050" dirty="0">
              <a:solidFill>
                <a:srgbClr val="6B335B"/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Intégration continue, DevOps</a:t>
            </a:r>
            <a:b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fr-FR" sz="1050" dirty="0">
                <a:solidFill>
                  <a:srgbClr val="6B335B"/>
                </a:solidFill>
                <a:latin typeface="Arial" pitchFamily="34" charset="0"/>
                <a:cs typeface="Arial" pitchFamily="34" charset="0"/>
              </a:rPr>
              <a:t>Utilisé depuis 2018 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050" dirty="0">
              <a:solidFill>
                <a:srgbClr val="6B335B"/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Hébergé à INRAE pour des questions de sécurité et souveraineté ;</a:t>
            </a:r>
            <a:b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fr-FR" sz="1050" dirty="0">
                <a:solidFill>
                  <a:srgbClr val="6B335B"/>
                </a:solidFill>
                <a:latin typeface="Arial" pitchFamily="34" charset="0"/>
                <a:cs typeface="Arial" pitchFamily="34" charset="0"/>
              </a:rPr>
              <a:t>Ok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050" dirty="0">
              <a:solidFill>
                <a:srgbClr val="6B335B"/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Contraint par les services DSI à notre disposition (VM et Stockage) ;</a:t>
            </a:r>
            <a:b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fr-FR" sz="1050" dirty="0">
                <a:solidFill>
                  <a:srgbClr val="6B335B"/>
                </a:solidFill>
                <a:latin typeface="Arial" pitchFamily="34" charset="0"/>
                <a:cs typeface="Arial" pitchFamily="34" charset="0"/>
              </a:rPr>
              <a:t>Ok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250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0D3E8-04C4-4B52-A994-A3BA1E83ACA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Point d’attention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CB760FF-994F-4ACC-BAA4-8AD06C5F398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15470" y="2062371"/>
            <a:ext cx="710512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Stockage : Pas de solution DSI pour un stockage NFS accessible simultanément entre DC TLS et DC IDF. 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Mise à jour : Deux à trois nouvelles versions de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Kubernetes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peuvent sortir par années.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Les phases de maintenance sont critiques, car peuvent paralyser toute l’infrastructure (ex: ne pas oublier de renouveler les certificats de l’API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kub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…)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La maintenance demande de l’expertise : accompagnement nécessaire. 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Coût de maintenance l’infrastructure : On ne pourrait pas maintenir l’infrastructure si les services DSI était payant du point de vu des unités.</a:t>
            </a:r>
          </a:p>
        </p:txBody>
      </p:sp>
    </p:spTree>
    <p:extLst>
      <p:ext uri="{BB962C8B-B14F-4D97-AF65-F5344CB8AC3E}">
        <p14:creationId xmlns:p14="http://schemas.microsoft.com/office/powerpoint/2010/main" val="2225251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4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2377446"/>
            <a:ext cx="9144000" cy="1057708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ct val="0"/>
              </a:spcBef>
              <a:buSzPct val="125000"/>
              <a:buFontTx/>
              <a:buBlip>
                <a:blip r:embed="rId3"/>
              </a:buBlip>
              <a:defRPr sz="3000" b="1" kern="1200">
                <a:solidFill>
                  <a:srgbClr val="00A3A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Blip>
                <a:blip r:embed="rId4"/>
              </a:buBlip>
            </a:pPr>
            <a:r>
              <a:rPr lang="fr-FR" sz="4000" dirty="0">
                <a:solidFill>
                  <a:srgbClr val="6B335B"/>
                </a:solidFill>
              </a:rPr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238491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3918B906-6EA2-440D-8DCF-0545B456129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40911" y="2006171"/>
            <a:ext cx="7862177" cy="3428592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2058C1A5-8E0B-4BD1-84F3-E2AE0391DDD0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48331" y="149629"/>
            <a:ext cx="7662257" cy="888251"/>
          </a:xfrm>
        </p:spPr>
        <p:txBody>
          <a:bodyPr/>
          <a:lstStyle/>
          <a:p>
            <a:r>
              <a:rPr lang="fr-FR" dirty="0"/>
              <a:t>Odalim</a:t>
            </a:r>
          </a:p>
        </p:txBody>
      </p:sp>
      <p:sp>
        <p:nvSpPr>
          <p:cNvPr id="10" name="ZoneTexte 3">
            <a:extLst>
              <a:ext uri="{FF2B5EF4-FFF2-40B4-BE49-F238E27FC236}">
                <a16:creationId xmlns:a16="http://schemas.microsoft.com/office/drawing/2014/main" id="{3B36EF77-AF98-4B9F-83D0-C3E4A7E923B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309393" y="5434763"/>
            <a:ext cx="50058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rgbClr val="C5DD01"/>
              </a:buClr>
            </a:pPr>
            <a:r>
              <a:rPr lang="fr-F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E-Plateforme de données centrée sur les </a:t>
            </a:r>
            <a:r>
              <a:rPr lang="fr-FR" sz="12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produits alimentaires</a:t>
            </a:r>
            <a:r>
              <a:rPr lang="fr-F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Sous-titre 7">
            <a:extLst>
              <a:ext uri="{FF2B5EF4-FFF2-40B4-BE49-F238E27FC236}">
                <a16:creationId xmlns:a16="http://schemas.microsoft.com/office/drawing/2014/main" id="{5D015F7F-70C3-45F4-BE1B-7523FAD3F7A6}"/>
              </a:ext>
            </a:extLst>
          </p:cNvPr>
          <p:cNvSpPr>
            <a:spLocks noGrp="1"/>
          </p:cNvSpPr>
          <p:nvPr>
            <p:ph type="subTitle" idx="10"/>
            <p:custDataLst>
              <p:tags r:id="rId4"/>
            </p:custDataLst>
          </p:nvPr>
        </p:nvSpPr>
        <p:spPr>
          <a:xfrm>
            <a:off x="1250459" y="858838"/>
            <a:ext cx="7260128" cy="679018"/>
          </a:xfrm>
        </p:spPr>
        <p:txBody>
          <a:bodyPr/>
          <a:lstStyle/>
          <a:p>
            <a:r>
              <a:rPr lang="fr-FR" dirty="0"/>
              <a:t>https://odalim.inrae.fr</a:t>
            </a:r>
          </a:p>
        </p:txBody>
      </p:sp>
    </p:spTree>
    <p:extLst>
      <p:ext uri="{BB962C8B-B14F-4D97-AF65-F5344CB8AC3E}">
        <p14:creationId xmlns:p14="http://schemas.microsoft.com/office/powerpoint/2010/main" val="387569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70F5D1-6AAD-4C82-9D68-7B5A5291254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13151" y="114841"/>
            <a:ext cx="7662257" cy="888251"/>
          </a:xfrm>
        </p:spPr>
        <p:txBody>
          <a:bodyPr/>
          <a:lstStyle/>
          <a:p>
            <a:r>
              <a:rPr lang="fr-FR" dirty="0"/>
              <a:t>Services</a:t>
            </a:r>
          </a:p>
        </p:txBody>
      </p:sp>
      <p:sp>
        <p:nvSpPr>
          <p:cNvPr id="27" name="Sous-titre 3">
            <a:extLst>
              <a:ext uri="{FF2B5EF4-FFF2-40B4-BE49-F238E27FC236}">
                <a16:creationId xmlns:a16="http://schemas.microsoft.com/office/drawing/2014/main" id="{FF59A46D-E423-4B97-B500-E582DA0DBA00}"/>
              </a:ext>
            </a:extLst>
          </p:cNvPr>
          <p:cNvSpPr>
            <a:spLocks noGrp="1"/>
          </p:cNvSpPr>
          <p:nvPr>
            <p:ph type="subTitle" idx="10"/>
            <p:custDataLst>
              <p:tags r:id="rId2"/>
            </p:custDataLst>
          </p:nvPr>
        </p:nvSpPr>
        <p:spPr>
          <a:xfrm>
            <a:off x="4780295" y="706308"/>
            <a:ext cx="1826251" cy="679018"/>
          </a:xfrm>
        </p:spPr>
        <p:txBody>
          <a:bodyPr/>
          <a:lstStyle/>
          <a:p>
            <a:r>
              <a:rPr lang="fr-FR" dirty="0"/>
              <a:t>Publics </a:t>
            </a:r>
            <a:r>
              <a:rPr lang="fr-FR" sz="1600" dirty="0"/>
              <a:t>(x10)</a:t>
            </a:r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BD68544-6A3D-4F61-89E9-0AD16C59A6F7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300650" y="1557205"/>
            <a:ext cx="5705594" cy="4314882"/>
          </a:xfrm>
          <a:prstGeom prst="rect">
            <a:avLst/>
          </a:prstGeom>
        </p:spPr>
      </p:pic>
      <p:sp>
        <p:nvSpPr>
          <p:cNvPr id="52" name="Sous-titre 3">
            <a:extLst>
              <a:ext uri="{FF2B5EF4-FFF2-40B4-BE49-F238E27FC236}">
                <a16:creationId xmlns:a16="http://schemas.microsoft.com/office/drawing/2014/main" id="{A1D7B050-31B6-4280-A33D-6A0F2E62DF66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388957" y="717583"/>
            <a:ext cx="2086451" cy="38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27566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Privés </a:t>
            </a:r>
            <a:r>
              <a:rPr lang="fr-FR" sz="1600" dirty="0"/>
              <a:t>(x20)</a:t>
            </a:r>
          </a:p>
          <a:p>
            <a:endParaRPr lang="fr-FR" dirty="0"/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595BA1FF-EFC6-4916-BF25-5288DBEC5D68}"/>
              </a:ext>
            </a:extLst>
          </p:cNvPr>
          <p:cNvCxnSpPr>
            <a:cxnSpLocks/>
          </p:cNvCxnSpPr>
          <p:nvPr>
            <p:custDataLst>
              <p:tags r:id="rId5"/>
            </p:custDataLst>
          </p:nvPr>
        </p:nvCxnSpPr>
        <p:spPr>
          <a:xfrm>
            <a:off x="6197600" y="808293"/>
            <a:ext cx="0" cy="5617907"/>
          </a:xfrm>
          <a:prstGeom prst="line">
            <a:avLst/>
          </a:prstGeom>
          <a:ln w="15875">
            <a:solidFill>
              <a:srgbClr val="00A3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à coins arrondis 74">
            <a:extLst>
              <a:ext uri="{FF2B5EF4-FFF2-40B4-BE49-F238E27FC236}">
                <a16:creationId xmlns:a16="http://schemas.microsoft.com/office/drawing/2014/main" id="{DAF66E16-FF44-4CB3-9479-D5947E6FE2C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467928" y="2195577"/>
            <a:ext cx="2375422" cy="1248136"/>
          </a:xfrm>
          <a:prstGeom prst="roundRect">
            <a:avLst/>
          </a:prstGeom>
          <a:noFill/>
          <a:ln w="25400" cap="flat" cmpd="sng" algn="ctr">
            <a:solidFill>
              <a:srgbClr val="EE1D4E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50" b="0" i="0" u="none" strike="noStrike" kern="0" cap="none" spc="0" normalizeH="0" baseline="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Rectangle à coins arrondis 74">
            <a:extLst>
              <a:ext uri="{FF2B5EF4-FFF2-40B4-BE49-F238E27FC236}">
                <a16:creationId xmlns:a16="http://schemas.microsoft.com/office/drawing/2014/main" id="{D443532F-C3AD-4886-85D6-0CD48BE691D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467928" y="3985578"/>
            <a:ext cx="2375422" cy="1248136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50" b="0" i="0" u="none" strike="noStrike" kern="0" cap="none" spc="0" normalizeH="0" baseline="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204D743A-7037-47CA-8B9C-B7D6DC86A3F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6467928" y="1895150"/>
            <a:ext cx="6591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rgbClr val="EE1D4E"/>
                </a:solidFill>
              </a:rPr>
              <a:t>Internes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A8E54640-C0CE-4855-9748-4E28CD3A25E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6388957" y="3714646"/>
            <a:ext cx="19864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rgbClr val="FFC000"/>
                </a:solidFill>
              </a:rPr>
              <a:t>Projets de recherche spécifique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B1F841A7-DB1A-4481-9388-D296DF85A8F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6789313" y="2533357"/>
            <a:ext cx="20504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00A3A6"/>
                </a:solidFill>
              </a:rPr>
              <a:t>Monitoring / Traçabilité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A61F83FB-21CB-4795-8BE3-1FC22A58D4B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6797505" y="2733922"/>
            <a:ext cx="1948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00A3A6"/>
                </a:solidFill>
              </a:rPr>
              <a:t>Proxy, app d’archivage, </a:t>
            </a:r>
            <a:r>
              <a:rPr lang="fr-FR" sz="1200" dirty="0" err="1">
                <a:solidFill>
                  <a:srgbClr val="00A3A6"/>
                </a:solidFill>
              </a:rPr>
              <a:t>runners</a:t>
            </a:r>
            <a:r>
              <a:rPr lang="fr-FR" sz="1200" dirty="0">
                <a:solidFill>
                  <a:srgbClr val="00A3A6"/>
                </a:solidFill>
              </a:rPr>
              <a:t>, …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5A89C67D-9646-41D9-8EF8-6BF63A105EC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6797505" y="4378813"/>
            <a:ext cx="1948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00A3A6"/>
                </a:solidFill>
              </a:rPr>
              <a:t>Masques de saisies, Préproductions, </a:t>
            </a:r>
          </a:p>
        </p:txBody>
      </p:sp>
    </p:spTree>
    <p:extLst>
      <p:ext uri="{BB962C8B-B14F-4D97-AF65-F5344CB8AC3E}">
        <p14:creationId xmlns:p14="http://schemas.microsoft.com/office/powerpoint/2010/main" val="2237617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0D3E8-04C4-4B52-A994-A3BA1E83ACA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Problématiques Odalim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B3F5DA-934D-40A6-A6F8-E5629C3DA04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242813" y="759401"/>
            <a:ext cx="16898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>
                <a:solidFill>
                  <a:srgbClr val="EE1D4E"/>
                </a:solidFill>
                <a:latin typeface="Arial" pitchFamily="34" charset="0"/>
                <a:cs typeface="Arial" pitchFamily="34" charset="0"/>
              </a:rPr>
              <a:t>Historiquement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FCBACD0-BB39-45B1-9AD2-E7E294BD135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95704" y="4461329"/>
            <a:ext cx="6710485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EE1D4E"/>
              </a:buClr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Administration système &amp; applicative lourde &amp;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ad-hoc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;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Monitoring, Traçabilité applicatif et système difficile à mettre en place ;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Cloisonnement applicatif compliqué ;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Petite équipe qui se repose sur du personnel temporaire.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ous-titre 7">
            <a:extLst>
              <a:ext uri="{FF2B5EF4-FFF2-40B4-BE49-F238E27FC236}">
                <a16:creationId xmlns:a16="http://schemas.microsoft.com/office/drawing/2014/main" id="{54B0C6C8-ACA0-47EB-9CEE-5232521F1E4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42346" y="1344138"/>
            <a:ext cx="7459308" cy="148387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27566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EE1D4E"/>
              </a:buClr>
            </a:pPr>
            <a:r>
              <a:rPr lang="fr-FR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Grand nombre d’applications hétérogènes </a:t>
            </a:r>
          </a:p>
          <a:p>
            <a:pPr marL="342900" indent="-342900">
              <a:buClr>
                <a:srgbClr val="EE1D4E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Sources diverses 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(Projet de recherche, développement interne, en partenariat)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EE1D4E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Technologies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(R, PHP, .Net, Java, C …) ; </a:t>
            </a:r>
            <a:endParaRPr lang="fr-FR" sz="1400" i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EE1D4E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Types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(Web, scripts en routine, model, BDD, application packagé externes, dev internes…) ;</a:t>
            </a:r>
            <a:endParaRPr lang="fr-FR" sz="1400" i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EE1D4E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Environnements </a:t>
            </a:r>
            <a:r>
              <a:rPr lang="fr-FR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(Production, préproduction, recette, dev, …) ;</a:t>
            </a:r>
          </a:p>
        </p:txBody>
      </p:sp>
      <p:sp>
        <p:nvSpPr>
          <p:cNvPr id="7" name="Sous-titre 7">
            <a:extLst>
              <a:ext uri="{FF2B5EF4-FFF2-40B4-BE49-F238E27FC236}">
                <a16:creationId xmlns:a16="http://schemas.microsoft.com/office/drawing/2014/main" id="{E01AE6E8-0754-4EFB-9CE4-CF6E1528989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842346" y="4103644"/>
            <a:ext cx="7459308" cy="42622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27566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EE1D4E"/>
              </a:buClr>
            </a:pPr>
            <a:r>
              <a:rPr lang="fr-FR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Infrastructure Hétérogène</a:t>
            </a:r>
          </a:p>
        </p:txBody>
      </p:sp>
      <p:sp>
        <p:nvSpPr>
          <p:cNvPr id="8" name="Flèche : bas 7">
            <a:extLst>
              <a:ext uri="{FF2B5EF4-FFF2-40B4-BE49-F238E27FC236}">
                <a16:creationId xmlns:a16="http://schemas.microsoft.com/office/drawing/2014/main" id="{FABD99FF-F199-4253-9F35-B33D928B652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827146" y="3134274"/>
            <a:ext cx="516466" cy="702552"/>
          </a:xfrm>
          <a:prstGeom prst="downArrow">
            <a:avLst/>
          </a:prstGeom>
          <a:solidFill>
            <a:srgbClr val="EE1D4E"/>
          </a:solidFill>
          <a:ln>
            <a:solidFill>
              <a:srgbClr val="EE1D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522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0D3E8-04C4-4B52-A994-A3BA1E83ACA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Pourquoi </a:t>
            </a:r>
            <a:r>
              <a:rPr lang="fr-FR" dirty="0" err="1"/>
              <a:t>Kubernetes</a:t>
            </a:r>
            <a:r>
              <a:rPr lang="fr-FR" dirty="0"/>
              <a:t>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B3F5DA-934D-40A6-A6F8-E5629C3DA04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242813" y="759401"/>
            <a:ext cx="18710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>
                <a:solidFill>
                  <a:srgbClr val="EE1D4E"/>
                </a:solidFill>
                <a:latin typeface="Arial" pitchFamily="34" charset="0"/>
                <a:cs typeface="Arial" pitchFamily="34" charset="0"/>
              </a:rPr>
              <a:t>Conteneurisation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54B8341-CC5B-4291-B20E-FBCEB503905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607370" y="1663548"/>
            <a:ext cx="671048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EE1D4E"/>
              </a:buClr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En 2017 découverte et prise en main de Docker ;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Séduit au départ pour les développements ;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Réponds au problème de l’hétérogénéité des technologies;</a:t>
            </a:r>
          </a:p>
          <a:p>
            <a:pPr marL="285750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0E35AC7-DF02-4207-A75D-18B1A08BFD8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607369" y="3199493"/>
            <a:ext cx="46842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C5DD01"/>
              </a:buClr>
            </a:pP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Ce que nous voulions</a:t>
            </a:r>
          </a:p>
          <a:p>
            <a:pPr algn="just">
              <a:buClr>
                <a:srgbClr val="C5DD01"/>
              </a:buClr>
            </a:pPr>
            <a:endParaRPr lang="fr-FR" sz="1400" dirty="0">
              <a:solidFill>
                <a:srgbClr val="C1ADAE"/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Infrastructure scalable facilement 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Infrastructure résistante à la panne 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Temps de remise en service de 10 minutes 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Monitorable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de manière centralisé 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Pas de coupure de service lors de mise à jour 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Intégration continue, DevOps</a:t>
            </a:r>
          </a:p>
          <a:p>
            <a:pPr marL="171450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C9E2905F-E48D-44EA-82CA-60CC469D19DA}"/>
              </a:ext>
            </a:extLst>
          </p:cNvPr>
          <p:cNvCxnSpPr>
            <a:cxnSpLocks/>
          </p:cNvCxnSpPr>
          <p:nvPr>
            <p:custDataLst>
              <p:tags r:id="rId5"/>
            </p:custDataLst>
          </p:nvPr>
        </p:nvCxnSpPr>
        <p:spPr>
          <a:xfrm>
            <a:off x="1489053" y="1366625"/>
            <a:ext cx="6726116" cy="0"/>
          </a:xfrm>
          <a:prstGeom prst="line">
            <a:avLst/>
          </a:prstGeom>
          <a:ln>
            <a:solidFill>
              <a:srgbClr val="00A3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ous-titre 7">
            <a:extLst>
              <a:ext uri="{FF2B5EF4-FFF2-40B4-BE49-F238E27FC236}">
                <a16:creationId xmlns:a16="http://schemas.microsoft.com/office/drawing/2014/main" id="{7E8B3375-3F7F-458B-9444-15275F17DD06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80371" y="1172350"/>
            <a:ext cx="1187564" cy="40027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27566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Docker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ACD12ABD-0022-4D96-9215-C95730C6034C}"/>
              </a:ext>
            </a:extLst>
          </p:cNvPr>
          <p:cNvCxnSpPr>
            <a:cxnSpLocks/>
          </p:cNvCxnSpPr>
          <p:nvPr>
            <p:custDataLst>
              <p:tags r:id="rId7"/>
            </p:custDataLst>
          </p:nvPr>
        </p:nvCxnSpPr>
        <p:spPr>
          <a:xfrm>
            <a:off x="1489053" y="3012527"/>
            <a:ext cx="6726116" cy="0"/>
          </a:xfrm>
          <a:prstGeom prst="line">
            <a:avLst/>
          </a:prstGeom>
          <a:ln>
            <a:solidFill>
              <a:srgbClr val="00A3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ous-titre 7">
            <a:extLst>
              <a:ext uri="{FF2B5EF4-FFF2-40B4-BE49-F238E27FC236}">
                <a16:creationId xmlns:a16="http://schemas.microsoft.com/office/drawing/2014/main" id="{B126A8B8-58C9-458F-A1DE-12C25CA63225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480371" y="2863715"/>
            <a:ext cx="3380430" cy="40027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27566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Orchestration : </a:t>
            </a:r>
            <a:r>
              <a:rPr lang="fr-FR" dirty="0" err="1"/>
              <a:t>Swarm</a:t>
            </a:r>
            <a:r>
              <a:rPr lang="fr-FR" dirty="0"/>
              <a:t> / </a:t>
            </a:r>
            <a:r>
              <a:rPr lang="fr-FR" dirty="0" err="1"/>
              <a:t>Kubernetes</a:t>
            </a:r>
            <a:r>
              <a:rPr lang="fr-FR" dirty="0"/>
              <a:t> ?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4536E88-DC76-4683-B25E-09F40350E05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607369" y="4950881"/>
            <a:ext cx="46842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C5DD01"/>
              </a:buClr>
            </a:pP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Choix de </a:t>
            </a:r>
            <a:r>
              <a:rPr lang="fr-FR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kubernetes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poussé par le prestataire</a:t>
            </a:r>
          </a:p>
          <a:p>
            <a:pPr algn="just">
              <a:buClr>
                <a:srgbClr val="C5DD01"/>
              </a:buClr>
            </a:pPr>
            <a:endParaRPr lang="fr-FR" sz="1400" dirty="0">
              <a:solidFill>
                <a:srgbClr val="C1ADAE"/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Moins de fonctionnalité dans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Swarm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(à l’époque) 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Maitrise de la technologie par le prestataire ;</a:t>
            </a:r>
          </a:p>
          <a:p>
            <a:pPr marL="171450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8E4058A-6299-468A-A3DE-054F462443EB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666" y="4777005"/>
            <a:ext cx="2526984" cy="95238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CDECA33-A372-4D82-B32C-25A1916D0D3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4334933" y="360729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Hébergé à INRAE pour des questions de sécurité et souveraineté ;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Contraint par les services DSI à notre disposition (VM et Stockage) ;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3651A36-5618-4712-A691-AA8D6088C90C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5467253" y="1932962"/>
            <a:ext cx="2544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>
                <a:solidFill>
                  <a:srgbClr val="EE1D4E"/>
                </a:solidFill>
                <a:latin typeface="Arial" pitchFamily="34" charset="0"/>
                <a:cs typeface="Arial" pitchFamily="34" charset="0"/>
              </a:rPr>
              <a:t>VMs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fr-FR" dirty="0">
                <a:solidFill>
                  <a:srgbClr val="EE1D4E"/>
                </a:solidFill>
                <a:latin typeface="Arial" pitchFamily="34" charset="0"/>
                <a:cs typeface="Arial" pitchFamily="34" charset="0"/>
              </a:rPr>
              <a:t>Conteneurs</a:t>
            </a:r>
            <a:endParaRPr lang="fr-FR" dirty="0">
              <a:solidFill>
                <a:srgbClr val="EE1D4E"/>
              </a:solidFill>
            </a:endParaRPr>
          </a:p>
        </p:txBody>
      </p:sp>
      <p:sp>
        <p:nvSpPr>
          <p:cNvPr id="20" name="Flèche : droite 19">
            <a:extLst>
              <a:ext uri="{FF2B5EF4-FFF2-40B4-BE49-F238E27FC236}">
                <a16:creationId xmlns:a16="http://schemas.microsoft.com/office/drawing/2014/main" id="{5343BE26-F6DF-402C-8EF7-F74026029C40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131825" y="2070470"/>
            <a:ext cx="423333" cy="79404"/>
          </a:xfrm>
          <a:prstGeom prst="rightArrow">
            <a:avLst/>
          </a:prstGeom>
          <a:solidFill>
            <a:srgbClr val="EE1D4E"/>
          </a:solidFill>
          <a:ln>
            <a:solidFill>
              <a:srgbClr val="EE1D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D45B4A1-A506-43AE-89AD-37E7A1405BAB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848470" y="5964977"/>
            <a:ext cx="20072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>
                <a:solidFill>
                  <a:srgbClr val="6B335B"/>
                </a:solidFill>
                <a:latin typeface="Arial" pitchFamily="34" charset="0"/>
                <a:cs typeface="Arial" pitchFamily="34" charset="0"/>
              </a:rPr>
              <a:t>En production depuis 2018</a:t>
            </a:r>
            <a:endParaRPr lang="fr-FR" sz="1200" dirty="0">
              <a:solidFill>
                <a:srgbClr val="6B33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66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4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0" y="2377446"/>
            <a:ext cx="9144000" cy="1057708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ct val="0"/>
              </a:spcBef>
              <a:buSzPct val="125000"/>
              <a:buFontTx/>
              <a:buBlip>
                <a:blip r:embed="rId4"/>
              </a:buBlip>
              <a:defRPr sz="3000" b="1" kern="1200">
                <a:solidFill>
                  <a:srgbClr val="00A3A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Blip>
                <a:blip r:embed="rId5"/>
              </a:buBlip>
            </a:pPr>
            <a:r>
              <a:rPr lang="fr-FR" sz="4000" dirty="0">
                <a:solidFill>
                  <a:srgbClr val="6B335B"/>
                </a:solidFill>
              </a:rPr>
              <a:t>Utilisation de </a:t>
            </a:r>
            <a:r>
              <a:rPr lang="fr-FR" sz="4000" dirty="0" err="1">
                <a:solidFill>
                  <a:srgbClr val="6B335B"/>
                </a:solidFill>
              </a:rPr>
              <a:t>Kubernetes</a:t>
            </a:r>
            <a:endParaRPr lang="fr-FR" sz="4000" dirty="0">
              <a:solidFill>
                <a:srgbClr val="6B335B"/>
              </a:solidFill>
            </a:endParaRPr>
          </a:p>
        </p:txBody>
      </p:sp>
      <p:sp>
        <p:nvSpPr>
          <p:cNvPr id="3" name="Titre 4">
            <a:extLst>
              <a:ext uri="{FF2B5EF4-FFF2-40B4-BE49-F238E27FC236}">
                <a16:creationId xmlns:a16="http://schemas.microsoft.com/office/drawing/2014/main" id="{BC29B96A-1856-4039-A9ED-C83CC31D60D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160763" y="3568888"/>
            <a:ext cx="5548447" cy="2497373"/>
          </a:xfrm>
          <a:prstGeom prst="rect">
            <a:avLst/>
          </a:prstGeom>
        </p:spPr>
        <p:txBody>
          <a:bodyPr/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ct val="0"/>
              </a:spcBef>
              <a:buSzPct val="125000"/>
              <a:buFontTx/>
              <a:buBlip>
                <a:blip r:embed="rId4"/>
              </a:buBlip>
              <a:defRPr sz="3000" b="1" kern="1200">
                <a:solidFill>
                  <a:srgbClr val="00A3A6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AutoNum type="arabicPeriod"/>
            </a:pPr>
            <a:r>
              <a:rPr lang="fr-FR" sz="2000" b="0" dirty="0">
                <a:solidFill>
                  <a:srgbClr val="EE1D4E"/>
                </a:solidFill>
                <a:latin typeface="Calibri" panose="020F0502020204030204"/>
                <a:ea typeface="+mn-ea"/>
                <a:cs typeface="+mn-cs"/>
              </a:rPr>
              <a:t>Maintenance / Communication</a:t>
            </a:r>
          </a:p>
          <a:p>
            <a:pPr>
              <a:buAutoNum type="arabicPeriod" startAt="2"/>
            </a:pPr>
            <a:r>
              <a:rPr lang="fr-FR" sz="2000" b="0" dirty="0">
                <a:solidFill>
                  <a:srgbClr val="EE1D4E"/>
                </a:solidFill>
                <a:latin typeface="Calibri" panose="020F0502020204030204"/>
                <a:ea typeface="+mn-ea"/>
                <a:cs typeface="+mn-cs"/>
              </a:rPr>
              <a:t>Infrastructure</a:t>
            </a:r>
          </a:p>
          <a:p>
            <a:pPr>
              <a:buAutoNum type="arabicPeriod" startAt="2"/>
            </a:pPr>
            <a:r>
              <a:rPr lang="fr-FR" sz="2000" dirty="0">
                <a:solidFill>
                  <a:srgbClr val="EE1D4E"/>
                </a:solidFill>
              </a:rPr>
              <a:t>Développement</a:t>
            </a:r>
          </a:p>
          <a:p>
            <a:pPr>
              <a:buAutoNum type="arabicPeriod" startAt="2"/>
            </a:pPr>
            <a:r>
              <a:rPr lang="fr-FR" sz="2000" dirty="0">
                <a:solidFill>
                  <a:srgbClr val="EE1D4E"/>
                </a:solidFill>
              </a:rPr>
              <a:t>Sécurité</a:t>
            </a:r>
          </a:p>
          <a:p>
            <a:pPr>
              <a:buAutoNum type="arabicPeriod" startAt="2"/>
            </a:pPr>
            <a:r>
              <a:rPr lang="fr-FR" sz="2000" dirty="0">
                <a:solidFill>
                  <a:srgbClr val="EE1D4E"/>
                </a:solidFill>
              </a:rPr>
              <a:t>Monitoring / Traçabilité</a:t>
            </a:r>
          </a:p>
        </p:txBody>
      </p:sp>
    </p:spTree>
    <p:extLst>
      <p:ext uri="{BB962C8B-B14F-4D97-AF65-F5344CB8AC3E}">
        <p14:creationId xmlns:p14="http://schemas.microsoft.com/office/powerpoint/2010/main" val="123701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0D3E8-04C4-4B52-A994-A3BA1E83ACA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Maintenance / Communication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3701C58-45C0-44D0-9439-2C3B39675F2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746732" y="1728442"/>
            <a:ext cx="661927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EE1D4E"/>
              </a:buClr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12 serveurs Debian ISO (sauf espace disque, RAM, CPU)</a:t>
            </a:r>
          </a:p>
          <a:p>
            <a:pPr lvl="1">
              <a:buClr>
                <a:srgbClr val="EE1D4E"/>
              </a:buClr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Gestion via Ansible :</a:t>
            </a:r>
          </a:p>
          <a:p>
            <a:pPr marL="1200150" lvl="2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Kubernetes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Kubspray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200150" lvl="2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Services de base du cluster (odalim.inrae.fr, monitoring,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runner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200150" lvl="2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Environnement de dev de l’infrastructure (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Vagrant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lvl="1">
              <a:buClr>
                <a:srgbClr val="EE1D4E"/>
              </a:buClr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Réseau :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Calico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(un ensemble fini de ports à ouvrir pour la communication)</a:t>
            </a:r>
          </a:p>
          <a:p>
            <a:pPr marL="285750" indent="-2857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B7EFA334-2831-48DF-AE23-06061AFE903B}"/>
              </a:ext>
            </a:extLst>
          </p:cNvPr>
          <p:cNvCxnSpPr>
            <a:cxnSpLocks/>
          </p:cNvCxnSpPr>
          <p:nvPr>
            <p:custDataLst>
              <p:tags r:id="rId3"/>
            </p:custDataLst>
          </p:nvPr>
        </p:nvCxnSpPr>
        <p:spPr>
          <a:xfrm>
            <a:off x="1412854" y="1476983"/>
            <a:ext cx="6726116" cy="0"/>
          </a:xfrm>
          <a:prstGeom prst="line">
            <a:avLst/>
          </a:prstGeom>
          <a:ln>
            <a:solidFill>
              <a:srgbClr val="00A3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ous-titre 7">
            <a:extLst>
              <a:ext uri="{FF2B5EF4-FFF2-40B4-BE49-F238E27FC236}">
                <a16:creationId xmlns:a16="http://schemas.microsoft.com/office/drawing/2014/main" id="{7B700604-FB00-49D4-8ACD-37221211F41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04172" y="1328171"/>
            <a:ext cx="1627829" cy="40027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27566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Configuration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2A60606C-FFF4-4145-BE5C-FDEF26AB1C2F}"/>
              </a:ext>
            </a:extLst>
          </p:cNvPr>
          <p:cNvCxnSpPr>
            <a:cxnSpLocks/>
          </p:cNvCxnSpPr>
          <p:nvPr>
            <p:custDataLst>
              <p:tags r:id="rId5"/>
            </p:custDataLst>
          </p:nvPr>
        </p:nvCxnSpPr>
        <p:spPr>
          <a:xfrm>
            <a:off x="1412854" y="4231825"/>
            <a:ext cx="6726116" cy="0"/>
          </a:xfrm>
          <a:prstGeom prst="line">
            <a:avLst/>
          </a:prstGeom>
          <a:ln>
            <a:solidFill>
              <a:srgbClr val="00A3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ous-titre 7">
            <a:extLst>
              <a:ext uri="{FF2B5EF4-FFF2-40B4-BE49-F238E27FC236}">
                <a16:creationId xmlns:a16="http://schemas.microsoft.com/office/drawing/2014/main" id="{7D5F63BC-6427-4F87-9A99-487BBBD8830D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04172" y="4083013"/>
            <a:ext cx="3008101" cy="40027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27566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Interactions avec le cluster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297AA61-B9C8-4212-B4F9-180994FB2BE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746732" y="4632096"/>
            <a:ext cx="68394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Ansible : Déploiement de base &amp; Maintenance;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Runner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Gitlab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: Déploiement des applicatifs métiers;</a:t>
            </a: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Clr>
                <a:srgbClr val="EE1D4E"/>
              </a:buClr>
              <a:buFont typeface="Wingdings" panose="05000000000000000000" pitchFamily="2" charset="2"/>
              <a:buChar char="Ø"/>
            </a:pP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Kubectl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(Nœud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kubemaster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) :  Opération de maintenance spécifique.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8D9C4B-722D-4FFA-9A7F-15B819EA693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242813" y="759401"/>
            <a:ext cx="37096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>
                <a:solidFill>
                  <a:srgbClr val="EE1D4E"/>
                </a:solidFill>
                <a:latin typeface="Arial" pitchFamily="34" charset="0"/>
                <a:cs typeface="Arial" pitchFamily="34" charset="0"/>
              </a:rPr>
              <a:t>Homogénéisation de l’infrastructure</a:t>
            </a:r>
          </a:p>
        </p:txBody>
      </p:sp>
    </p:spTree>
    <p:extLst>
      <p:ext uri="{BB962C8B-B14F-4D97-AF65-F5344CB8AC3E}">
        <p14:creationId xmlns:p14="http://schemas.microsoft.com/office/powerpoint/2010/main" val="1315247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D8689C-B78A-44FE-90A7-86D6B110B5E4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Infrastructure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235AF69-2185-4C4A-8FEC-C50CC5D87C1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809214" y="1541045"/>
            <a:ext cx="75255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EE1D4E"/>
              </a:buClr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11 nœuds</a:t>
            </a:r>
            <a:r>
              <a:rPr lang="fr-FR" sz="1100" b="1" dirty="0">
                <a:solidFill>
                  <a:srgbClr val="C1ADA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900" b="1" dirty="0">
                <a:solidFill>
                  <a:srgbClr val="C1ADAE"/>
                </a:solidFill>
                <a:latin typeface="Arial" pitchFamily="34" charset="0"/>
                <a:cs typeface="Arial" pitchFamily="34" charset="0"/>
              </a:rPr>
              <a:t>(10 VM – 1 Physique) </a:t>
            </a:r>
            <a:r>
              <a:rPr lang="fr-F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/ 1 forge / Stockages DSI &amp; BDD DSI</a:t>
            </a:r>
          </a:p>
          <a:p>
            <a:pPr marL="285750" indent="-285750" algn="just">
              <a:buClr>
                <a:srgbClr val="EE1D4E"/>
              </a:buClr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Production / Préproduction / Dev Test Déploiement / Monitoring / </a:t>
            </a:r>
            <a:r>
              <a:rPr lang="fr-FR" sz="1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Ingress</a:t>
            </a:r>
            <a:r>
              <a:rPr lang="fr-F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Clr>
                <a:srgbClr val="C5DD01"/>
              </a:buClr>
            </a:pPr>
            <a:r>
              <a:rPr lang="fr-FR" sz="1400" b="1" dirty="0">
                <a:solidFill>
                  <a:srgbClr val="C1ADAE"/>
                </a:solidFill>
                <a:latin typeface="Arial" pitchFamily="34" charset="0"/>
                <a:cs typeface="Arial" pitchFamily="34" charset="0"/>
              </a:rPr>
              <a:t>	</a:t>
            </a:r>
            <a:endParaRPr lang="fr-FR" sz="1400" dirty="0">
              <a:solidFill>
                <a:srgbClr val="C1ADA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6C5D14-2F61-42E4-8E68-A76A0F2AE31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242813" y="759401"/>
            <a:ext cx="12779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 err="1">
                <a:solidFill>
                  <a:srgbClr val="EE1D4E"/>
                </a:solidFill>
                <a:latin typeface="Arial" pitchFamily="34" charset="0"/>
                <a:cs typeface="Arial" pitchFamily="34" charset="0"/>
              </a:rPr>
              <a:t>kubernetes</a:t>
            </a:r>
            <a:endParaRPr lang="fr-FR" sz="1600" b="1" dirty="0">
              <a:solidFill>
                <a:srgbClr val="EE1D4E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A25CC4F6-B138-4F03-8DFD-CF81D6A14617}"/>
              </a:ext>
            </a:extLst>
          </p:cNvPr>
          <p:cNvCxnSpPr>
            <a:cxnSpLocks/>
          </p:cNvCxnSpPr>
          <p:nvPr>
            <p:custDataLst>
              <p:tags r:id="rId4"/>
            </p:custDataLst>
          </p:nvPr>
        </p:nvCxnSpPr>
        <p:spPr>
          <a:xfrm>
            <a:off x="1397976" y="1346455"/>
            <a:ext cx="6726116" cy="0"/>
          </a:xfrm>
          <a:prstGeom prst="line">
            <a:avLst/>
          </a:prstGeom>
          <a:ln>
            <a:solidFill>
              <a:srgbClr val="00A3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ous-titre 7">
            <a:extLst>
              <a:ext uri="{FF2B5EF4-FFF2-40B4-BE49-F238E27FC236}">
                <a16:creationId xmlns:a16="http://schemas.microsoft.com/office/drawing/2014/main" id="{2A8AA298-C9ED-4538-BA78-D69BB151066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389293" y="1152180"/>
            <a:ext cx="1537995" cy="40027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27566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Composition</a:t>
            </a: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F0844EF7-F9CD-41B6-9ECD-4BC3DB00A476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1153131" y="2654628"/>
            <a:ext cx="4595574" cy="169160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5299E6C2-0768-48B4-8FFB-73FDA0935BAF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6018894" y="2699125"/>
            <a:ext cx="1969148" cy="164711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  <a:p>
            <a:pPr algn="ctr">
              <a:defRPr/>
            </a:pPr>
            <a:endParaRPr lang="fr-FR" sz="1350"/>
          </a:p>
        </p:txBody>
      </p:sp>
      <p:sp>
        <p:nvSpPr>
          <p:cNvPr id="218" name="ZoneTexte 217">
            <a:extLst>
              <a:ext uri="{FF2B5EF4-FFF2-40B4-BE49-F238E27FC236}">
                <a16:creationId xmlns:a16="http://schemas.microsoft.com/office/drawing/2014/main" id="{52394696-96DD-46A1-9467-F3448E0FD2C6}"/>
              </a:ext>
            </a:extLst>
          </p:cNvPr>
          <p:cNvSpPr txBox="1"/>
          <p:nvPr>
            <p:custDataLst>
              <p:tags r:id="rId8"/>
            </p:custDataLst>
          </p:nvPr>
        </p:nvSpPr>
        <p:spPr bwMode="auto">
          <a:xfrm>
            <a:off x="1113602" y="2365768"/>
            <a:ext cx="172996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>
              <a:defRPr sz="1400" b="1" i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 sz="1050" dirty="0"/>
              <a:t>Cluster </a:t>
            </a:r>
            <a:r>
              <a:rPr lang="fr-FR" sz="1050" dirty="0" err="1"/>
              <a:t>Kubernetes</a:t>
            </a:r>
            <a:r>
              <a:rPr lang="fr-FR" sz="1050" dirty="0"/>
              <a:t> ODALIM</a:t>
            </a: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B4D4BB63-279F-4DB4-A308-3C953876D2E2}"/>
              </a:ext>
            </a:extLst>
          </p:cNvPr>
          <p:cNvSpPr/>
          <p:nvPr>
            <p:custDataLst>
              <p:tags r:id="rId9"/>
            </p:custDataLst>
          </p:nvPr>
        </p:nvSpPr>
        <p:spPr bwMode="auto">
          <a:xfrm>
            <a:off x="2775348" y="3511629"/>
            <a:ext cx="1425251" cy="76281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8991CFB-A5CB-4E33-BC1E-CB9BD9305277}"/>
              </a:ext>
            </a:extLst>
          </p:cNvPr>
          <p:cNvSpPr/>
          <p:nvPr>
            <p:custDataLst>
              <p:tags r:id="rId10"/>
            </p:custDataLst>
          </p:nvPr>
        </p:nvSpPr>
        <p:spPr bwMode="auto">
          <a:xfrm>
            <a:off x="6111790" y="2998579"/>
            <a:ext cx="927878" cy="34372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48A253BC-F4AB-46FC-B2CC-7D4D50A05274}"/>
              </a:ext>
            </a:extLst>
          </p:cNvPr>
          <p:cNvSpPr/>
          <p:nvPr>
            <p:custDataLst>
              <p:tags r:id="rId11"/>
            </p:custDataLst>
          </p:nvPr>
        </p:nvSpPr>
        <p:spPr bwMode="auto">
          <a:xfrm>
            <a:off x="7076086" y="2997354"/>
            <a:ext cx="835140" cy="344954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223" name="ZoneTexte 222">
            <a:extLst>
              <a:ext uri="{FF2B5EF4-FFF2-40B4-BE49-F238E27FC236}">
                <a16:creationId xmlns:a16="http://schemas.microsoft.com/office/drawing/2014/main" id="{A8A1E57A-34D7-45C9-94BB-097239FC0166}"/>
              </a:ext>
            </a:extLst>
          </p:cNvPr>
          <p:cNvSpPr txBox="1"/>
          <p:nvPr>
            <p:custDataLst>
              <p:tags r:id="rId12"/>
            </p:custDataLst>
          </p:nvPr>
        </p:nvSpPr>
        <p:spPr bwMode="auto">
          <a:xfrm>
            <a:off x="7076086" y="2423321"/>
            <a:ext cx="99899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1050" b="1" i="1" dirty="0">
                <a:solidFill>
                  <a:schemeClr val="accent5">
                    <a:lumMod val="75000"/>
                  </a:schemeClr>
                </a:solidFill>
              </a:rPr>
              <a:t>Forge ODALIM</a:t>
            </a:r>
            <a:endParaRPr sz="1350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7DA75779-803C-4606-92DB-841E89DA509A}"/>
              </a:ext>
            </a:extLst>
          </p:cNvPr>
          <p:cNvSpPr/>
          <p:nvPr>
            <p:custDataLst>
              <p:tags r:id="rId13"/>
            </p:custDataLst>
          </p:nvPr>
        </p:nvSpPr>
        <p:spPr bwMode="auto">
          <a:xfrm>
            <a:off x="6111790" y="3640537"/>
            <a:ext cx="1796464" cy="29606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grpSp>
        <p:nvGrpSpPr>
          <p:cNvPr id="237" name="Groupe 236">
            <a:extLst>
              <a:ext uri="{FF2B5EF4-FFF2-40B4-BE49-F238E27FC236}">
                <a16:creationId xmlns:a16="http://schemas.microsoft.com/office/drawing/2014/main" id="{CB571F50-22D0-4CB4-9B72-8F17F19ACD40}"/>
              </a:ext>
            </a:extLst>
          </p:cNvPr>
          <p:cNvGrpSpPr/>
          <p:nvPr>
            <p:custDataLst>
              <p:tags r:id="rId14"/>
            </p:custDataLst>
          </p:nvPr>
        </p:nvGrpSpPr>
        <p:grpSpPr bwMode="auto">
          <a:xfrm>
            <a:off x="1226951" y="2643796"/>
            <a:ext cx="146717" cy="240056"/>
            <a:chOff x="352106" y="223997"/>
            <a:chExt cx="195623" cy="320075"/>
          </a:xfrm>
        </p:grpSpPr>
        <p:sp>
          <p:nvSpPr>
            <p:cNvPr id="238" name="Nuage 237">
              <a:extLst>
                <a:ext uri="{FF2B5EF4-FFF2-40B4-BE49-F238E27FC236}">
                  <a16:creationId xmlns:a16="http://schemas.microsoft.com/office/drawing/2014/main" id="{6B333450-E1CB-4364-A641-43919860BE7D}"/>
                </a:ext>
              </a:extLst>
            </p:cNvPr>
            <p:cNvSpPr/>
            <p:nvPr/>
          </p:nvSpPr>
          <p:spPr bwMode="auto">
            <a:xfrm>
              <a:off x="352106" y="223997"/>
              <a:ext cx="195623" cy="160340"/>
            </a:xfrm>
            <a:prstGeom prst="clou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fr-FR" sz="1350"/>
            </a:p>
          </p:txBody>
        </p:sp>
        <p:cxnSp>
          <p:nvCxnSpPr>
            <p:cNvPr id="239" name="Connecteur droit avec flèche 238">
              <a:extLst>
                <a:ext uri="{FF2B5EF4-FFF2-40B4-BE49-F238E27FC236}">
                  <a16:creationId xmlns:a16="http://schemas.microsoft.com/office/drawing/2014/main" id="{82941684-B9EB-4E5A-AE83-1975DB5534F4}"/>
                </a:ext>
              </a:extLst>
            </p:cNvPr>
            <p:cNvCxnSpPr>
              <a:cxnSpLocks/>
              <a:stCxn id="238" idx="1"/>
            </p:cNvCxnSpPr>
            <p:nvPr/>
          </p:nvCxnSpPr>
          <p:spPr bwMode="auto">
            <a:xfrm flipH="1">
              <a:off x="449917" y="384166"/>
              <a:ext cx="1" cy="1599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40" name="Groupe 239">
            <a:extLst>
              <a:ext uri="{FF2B5EF4-FFF2-40B4-BE49-F238E27FC236}">
                <a16:creationId xmlns:a16="http://schemas.microsoft.com/office/drawing/2014/main" id="{1C173D32-0D18-4188-B6C1-DD842AE5EDB6}"/>
              </a:ext>
            </a:extLst>
          </p:cNvPr>
          <p:cNvGrpSpPr/>
          <p:nvPr>
            <p:custDataLst>
              <p:tags r:id="rId15"/>
            </p:custDataLst>
          </p:nvPr>
        </p:nvGrpSpPr>
        <p:grpSpPr bwMode="auto">
          <a:xfrm>
            <a:off x="6151758" y="3396101"/>
            <a:ext cx="146717" cy="240056"/>
            <a:chOff x="352106" y="223997"/>
            <a:chExt cx="195623" cy="320075"/>
          </a:xfrm>
        </p:grpSpPr>
        <p:sp>
          <p:nvSpPr>
            <p:cNvPr id="241" name="Nuage 240">
              <a:extLst>
                <a:ext uri="{FF2B5EF4-FFF2-40B4-BE49-F238E27FC236}">
                  <a16:creationId xmlns:a16="http://schemas.microsoft.com/office/drawing/2014/main" id="{C5BF0AFB-9008-44F7-B3C2-50A2087F301D}"/>
                </a:ext>
              </a:extLst>
            </p:cNvPr>
            <p:cNvSpPr/>
            <p:nvPr/>
          </p:nvSpPr>
          <p:spPr bwMode="auto">
            <a:xfrm>
              <a:off x="352106" y="223997"/>
              <a:ext cx="195623" cy="160340"/>
            </a:xfrm>
            <a:prstGeom prst="clou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fr-FR" sz="1350"/>
            </a:p>
          </p:txBody>
        </p:sp>
        <p:cxnSp>
          <p:nvCxnSpPr>
            <p:cNvPr id="242" name="Connecteur droit avec flèche 241">
              <a:extLst>
                <a:ext uri="{FF2B5EF4-FFF2-40B4-BE49-F238E27FC236}">
                  <a16:creationId xmlns:a16="http://schemas.microsoft.com/office/drawing/2014/main" id="{EFD18E55-33AC-4C3E-B449-FFBC702F9DFD}"/>
                </a:ext>
              </a:extLst>
            </p:cNvPr>
            <p:cNvCxnSpPr>
              <a:cxnSpLocks/>
              <a:stCxn id="241" idx="1"/>
            </p:cNvCxnSpPr>
            <p:nvPr/>
          </p:nvCxnSpPr>
          <p:spPr bwMode="auto">
            <a:xfrm flipH="1">
              <a:off x="449917" y="384166"/>
              <a:ext cx="1" cy="1599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43" name="Groupe 242">
            <a:extLst>
              <a:ext uri="{FF2B5EF4-FFF2-40B4-BE49-F238E27FC236}">
                <a16:creationId xmlns:a16="http://schemas.microsoft.com/office/drawing/2014/main" id="{F96E9C38-014E-49FA-8C90-BA8173D336C6}"/>
              </a:ext>
            </a:extLst>
          </p:cNvPr>
          <p:cNvGrpSpPr/>
          <p:nvPr>
            <p:custDataLst>
              <p:tags r:id="rId16"/>
            </p:custDataLst>
          </p:nvPr>
        </p:nvGrpSpPr>
        <p:grpSpPr bwMode="auto">
          <a:xfrm>
            <a:off x="7122570" y="2760785"/>
            <a:ext cx="146717" cy="240056"/>
            <a:chOff x="1021544" y="223997"/>
            <a:chExt cx="195623" cy="320075"/>
          </a:xfrm>
        </p:grpSpPr>
        <p:sp>
          <p:nvSpPr>
            <p:cNvPr id="244" name="Nuage 243">
              <a:extLst>
                <a:ext uri="{FF2B5EF4-FFF2-40B4-BE49-F238E27FC236}">
                  <a16:creationId xmlns:a16="http://schemas.microsoft.com/office/drawing/2014/main" id="{71C5826A-A9BC-4F9F-A362-2D2A152E4DE2}"/>
                </a:ext>
              </a:extLst>
            </p:cNvPr>
            <p:cNvSpPr/>
            <p:nvPr/>
          </p:nvSpPr>
          <p:spPr bwMode="auto">
            <a:xfrm>
              <a:off x="1021544" y="223997"/>
              <a:ext cx="195623" cy="160340"/>
            </a:xfrm>
            <a:prstGeom prst="clou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fr-FR" sz="1350"/>
            </a:p>
          </p:txBody>
        </p:sp>
        <p:cxnSp>
          <p:nvCxnSpPr>
            <p:cNvPr id="245" name="Connecteur droit avec flèche 244">
              <a:extLst>
                <a:ext uri="{FF2B5EF4-FFF2-40B4-BE49-F238E27FC236}">
                  <a16:creationId xmlns:a16="http://schemas.microsoft.com/office/drawing/2014/main" id="{C936B8A9-D9D0-44DB-90C6-863A2CF09080}"/>
                </a:ext>
              </a:extLst>
            </p:cNvPr>
            <p:cNvCxnSpPr>
              <a:cxnSpLocks/>
              <a:stCxn id="244" idx="1"/>
            </p:cNvCxnSpPr>
            <p:nvPr/>
          </p:nvCxnSpPr>
          <p:spPr bwMode="auto">
            <a:xfrm flipH="1">
              <a:off x="1119355" y="384166"/>
              <a:ext cx="1" cy="1599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6" name="Groupe 245">
            <a:extLst>
              <a:ext uri="{FF2B5EF4-FFF2-40B4-BE49-F238E27FC236}">
                <a16:creationId xmlns:a16="http://schemas.microsoft.com/office/drawing/2014/main" id="{35DAB0E9-4C7F-4867-926D-F90BD14684E8}"/>
              </a:ext>
            </a:extLst>
          </p:cNvPr>
          <p:cNvGrpSpPr/>
          <p:nvPr>
            <p:custDataLst>
              <p:tags r:id="rId17"/>
            </p:custDataLst>
          </p:nvPr>
        </p:nvGrpSpPr>
        <p:grpSpPr bwMode="auto">
          <a:xfrm>
            <a:off x="6155019" y="2767445"/>
            <a:ext cx="146717" cy="240056"/>
            <a:chOff x="1021544" y="223997"/>
            <a:chExt cx="195623" cy="320075"/>
          </a:xfrm>
        </p:grpSpPr>
        <p:sp>
          <p:nvSpPr>
            <p:cNvPr id="247" name="Nuage 246">
              <a:extLst>
                <a:ext uri="{FF2B5EF4-FFF2-40B4-BE49-F238E27FC236}">
                  <a16:creationId xmlns:a16="http://schemas.microsoft.com/office/drawing/2014/main" id="{C7F72C82-501E-496A-91EF-BFCD06E3D6A7}"/>
                </a:ext>
              </a:extLst>
            </p:cNvPr>
            <p:cNvSpPr/>
            <p:nvPr/>
          </p:nvSpPr>
          <p:spPr bwMode="auto">
            <a:xfrm>
              <a:off x="1021544" y="223997"/>
              <a:ext cx="195623" cy="160340"/>
            </a:xfrm>
            <a:prstGeom prst="clou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fr-FR" sz="1350"/>
            </a:p>
          </p:txBody>
        </p:sp>
        <p:cxnSp>
          <p:nvCxnSpPr>
            <p:cNvPr id="248" name="Connecteur droit avec flèche 247">
              <a:extLst>
                <a:ext uri="{FF2B5EF4-FFF2-40B4-BE49-F238E27FC236}">
                  <a16:creationId xmlns:a16="http://schemas.microsoft.com/office/drawing/2014/main" id="{D3567E82-01A8-41B3-9EE3-8881064CF179}"/>
                </a:ext>
              </a:extLst>
            </p:cNvPr>
            <p:cNvCxnSpPr>
              <a:cxnSpLocks/>
              <a:stCxn id="247" idx="1"/>
            </p:cNvCxnSpPr>
            <p:nvPr/>
          </p:nvCxnSpPr>
          <p:spPr bwMode="auto">
            <a:xfrm flipH="1">
              <a:off x="1119355" y="384166"/>
              <a:ext cx="1" cy="1599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77" name="ZoneTexte 276">
            <a:extLst>
              <a:ext uri="{FF2B5EF4-FFF2-40B4-BE49-F238E27FC236}">
                <a16:creationId xmlns:a16="http://schemas.microsoft.com/office/drawing/2014/main" id="{D610B102-2F81-40BF-AC80-054C6E42476C}"/>
              </a:ext>
            </a:extLst>
          </p:cNvPr>
          <p:cNvSpPr txBox="1"/>
          <p:nvPr>
            <p:custDataLst>
              <p:tags r:id="rId18"/>
            </p:custDataLst>
          </p:nvPr>
        </p:nvSpPr>
        <p:spPr bwMode="auto">
          <a:xfrm>
            <a:off x="6306005" y="4076236"/>
            <a:ext cx="401072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788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forge</a:t>
            </a:r>
            <a:endParaRPr sz="1350" dirty="0"/>
          </a:p>
        </p:txBody>
      </p:sp>
      <p:sp>
        <p:nvSpPr>
          <p:cNvPr id="281" name="Rectangle 280">
            <a:extLst>
              <a:ext uri="{FF2B5EF4-FFF2-40B4-BE49-F238E27FC236}">
                <a16:creationId xmlns:a16="http://schemas.microsoft.com/office/drawing/2014/main" id="{78929D49-129F-4049-AC2A-70FDA168F5DC}"/>
              </a:ext>
            </a:extLst>
          </p:cNvPr>
          <p:cNvSpPr/>
          <p:nvPr>
            <p:custDataLst>
              <p:tags r:id="rId19"/>
            </p:custDataLst>
          </p:nvPr>
        </p:nvSpPr>
        <p:spPr bwMode="auto">
          <a:xfrm>
            <a:off x="2797186" y="2893797"/>
            <a:ext cx="1413986" cy="494908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282" name="ZoneTexte 281">
            <a:extLst>
              <a:ext uri="{FF2B5EF4-FFF2-40B4-BE49-F238E27FC236}">
                <a16:creationId xmlns:a16="http://schemas.microsoft.com/office/drawing/2014/main" id="{FCF1F8D4-DEE5-4600-826E-770E5222931B}"/>
              </a:ext>
            </a:extLst>
          </p:cNvPr>
          <p:cNvSpPr txBox="1"/>
          <p:nvPr>
            <p:custDataLst>
              <p:tags r:id="rId20"/>
            </p:custDataLst>
          </p:nvPr>
        </p:nvSpPr>
        <p:spPr bwMode="auto">
          <a:xfrm>
            <a:off x="2788352" y="2879845"/>
            <a:ext cx="10214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900" b="1" dirty="0">
                <a:solidFill>
                  <a:schemeClr val="bg1"/>
                </a:solidFill>
              </a:rPr>
              <a:t>ORCHESTRATEUR</a:t>
            </a:r>
            <a:endParaRPr sz="1350" dirty="0"/>
          </a:p>
        </p:txBody>
      </p:sp>
      <p:sp>
        <p:nvSpPr>
          <p:cNvPr id="283" name="ZoneTexte 282">
            <a:extLst>
              <a:ext uri="{FF2B5EF4-FFF2-40B4-BE49-F238E27FC236}">
                <a16:creationId xmlns:a16="http://schemas.microsoft.com/office/drawing/2014/main" id="{AA7576AC-6DCE-4487-AAB1-A1AA35763E64}"/>
              </a:ext>
            </a:extLst>
          </p:cNvPr>
          <p:cNvSpPr txBox="1"/>
          <p:nvPr>
            <p:custDataLst>
              <p:tags r:id="rId21"/>
            </p:custDataLst>
          </p:nvPr>
        </p:nvSpPr>
        <p:spPr bwMode="auto">
          <a:xfrm>
            <a:off x="3062193" y="3159798"/>
            <a:ext cx="471604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788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master</a:t>
            </a:r>
            <a:endParaRPr sz="1350" dirty="0"/>
          </a:p>
        </p:txBody>
      </p:sp>
      <p:grpSp>
        <p:nvGrpSpPr>
          <p:cNvPr id="284" name="Groupe 283">
            <a:extLst>
              <a:ext uri="{FF2B5EF4-FFF2-40B4-BE49-F238E27FC236}">
                <a16:creationId xmlns:a16="http://schemas.microsoft.com/office/drawing/2014/main" id="{29AA304B-0B5F-4DF8-BC4D-F83B37C691C6}"/>
              </a:ext>
            </a:extLst>
          </p:cNvPr>
          <p:cNvGrpSpPr/>
          <p:nvPr>
            <p:custDataLst>
              <p:tags r:id="rId22"/>
            </p:custDataLst>
          </p:nvPr>
        </p:nvGrpSpPr>
        <p:grpSpPr bwMode="auto">
          <a:xfrm>
            <a:off x="2889242" y="3151105"/>
            <a:ext cx="160951" cy="173741"/>
            <a:chOff x="8391415" y="5024766"/>
            <a:chExt cx="214601" cy="231654"/>
          </a:xfrm>
        </p:grpSpPr>
        <p:sp>
          <p:nvSpPr>
            <p:cNvPr id="285" name="Cube 284">
              <a:extLst>
                <a:ext uri="{FF2B5EF4-FFF2-40B4-BE49-F238E27FC236}">
                  <a16:creationId xmlns:a16="http://schemas.microsoft.com/office/drawing/2014/main" id="{AE28973A-FB77-4C8D-A3A7-AF7F534A78BA}"/>
                </a:ext>
              </a:extLst>
            </p:cNvPr>
            <p:cNvSpPr/>
            <p:nvPr/>
          </p:nvSpPr>
          <p:spPr bwMode="auto">
            <a:xfrm>
              <a:off x="8391415" y="5024766"/>
              <a:ext cx="214601" cy="231654"/>
            </a:xfrm>
            <a:prstGeom prst="cube">
              <a:avLst>
                <a:gd name="adj" fmla="val 25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350"/>
            </a:p>
          </p:txBody>
        </p:sp>
        <p:pic>
          <p:nvPicPr>
            <p:cNvPr id="286" name="Image 285">
              <a:extLst>
                <a:ext uri="{FF2B5EF4-FFF2-40B4-BE49-F238E27FC236}">
                  <a16:creationId xmlns:a16="http://schemas.microsoft.com/office/drawing/2014/main" id="{82A03E3B-0960-480F-8469-DF3D34ADF941}"/>
                </a:ext>
              </a:extLst>
            </p:cNvPr>
            <p:cNvPicPr>
              <a:picLocks noChangeAspect="1"/>
            </p:cNvPicPr>
            <p:nvPr/>
          </p:nvPicPr>
          <p:blipFill>
            <a:blip r:embed="rId78"/>
            <a:stretch/>
          </p:blipFill>
          <p:spPr bwMode="auto">
            <a:xfrm>
              <a:off x="8392676" y="5070349"/>
              <a:ext cx="172780" cy="186071"/>
            </a:xfrm>
            <a:prstGeom prst="rect">
              <a:avLst/>
            </a:prstGeom>
          </p:spPr>
        </p:pic>
      </p:grpSp>
      <p:sp>
        <p:nvSpPr>
          <p:cNvPr id="287" name="ZoneTexte 286">
            <a:extLst>
              <a:ext uri="{FF2B5EF4-FFF2-40B4-BE49-F238E27FC236}">
                <a16:creationId xmlns:a16="http://schemas.microsoft.com/office/drawing/2014/main" id="{B01AA2E6-3D4B-40EB-90B6-07F059695918}"/>
              </a:ext>
            </a:extLst>
          </p:cNvPr>
          <p:cNvSpPr txBox="1"/>
          <p:nvPr>
            <p:custDataLst>
              <p:tags r:id="rId23"/>
            </p:custDataLst>
          </p:nvPr>
        </p:nvSpPr>
        <p:spPr bwMode="auto">
          <a:xfrm>
            <a:off x="2760892" y="3492503"/>
            <a:ext cx="58541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900" b="1" dirty="0">
                <a:solidFill>
                  <a:schemeClr val="bg1"/>
                </a:solidFill>
              </a:rPr>
              <a:t>ODALIM</a:t>
            </a:r>
            <a:endParaRPr sz="1350" dirty="0"/>
          </a:p>
        </p:txBody>
      </p:sp>
      <p:sp>
        <p:nvSpPr>
          <p:cNvPr id="288" name="ZoneTexte 287">
            <a:extLst>
              <a:ext uri="{FF2B5EF4-FFF2-40B4-BE49-F238E27FC236}">
                <a16:creationId xmlns:a16="http://schemas.microsoft.com/office/drawing/2014/main" id="{15944A13-9D65-4631-92F2-8CE4C68D92CD}"/>
              </a:ext>
            </a:extLst>
          </p:cNvPr>
          <p:cNvSpPr txBox="1"/>
          <p:nvPr>
            <p:custDataLst>
              <p:tags r:id="rId24"/>
            </p:custDataLst>
          </p:nvPr>
        </p:nvSpPr>
        <p:spPr bwMode="auto">
          <a:xfrm>
            <a:off x="3042523" y="3763353"/>
            <a:ext cx="1164883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788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x4 production</a:t>
            </a:r>
            <a:endParaRPr sz="1350" dirty="0"/>
          </a:p>
        </p:txBody>
      </p:sp>
      <p:grpSp>
        <p:nvGrpSpPr>
          <p:cNvPr id="289" name="Groupe 288">
            <a:extLst>
              <a:ext uri="{FF2B5EF4-FFF2-40B4-BE49-F238E27FC236}">
                <a16:creationId xmlns:a16="http://schemas.microsoft.com/office/drawing/2014/main" id="{23F9E57F-FBEA-4DBB-9390-9225E731E7FD}"/>
              </a:ext>
            </a:extLst>
          </p:cNvPr>
          <p:cNvGrpSpPr/>
          <p:nvPr>
            <p:custDataLst>
              <p:tags r:id="rId25"/>
            </p:custDataLst>
          </p:nvPr>
        </p:nvGrpSpPr>
        <p:grpSpPr bwMode="auto">
          <a:xfrm>
            <a:off x="2869572" y="3754660"/>
            <a:ext cx="160951" cy="173741"/>
            <a:chOff x="8391415" y="5024766"/>
            <a:chExt cx="214601" cy="231654"/>
          </a:xfrm>
        </p:grpSpPr>
        <p:sp>
          <p:nvSpPr>
            <p:cNvPr id="290" name="Cube 289">
              <a:extLst>
                <a:ext uri="{FF2B5EF4-FFF2-40B4-BE49-F238E27FC236}">
                  <a16:creationId xmlns:a16="http://schemas.microsoft.com/office/drawing/2014/main" id="{77F721F6-7A25-4E04-AA0D-2B475D631016}"/>
                </a:ext>
              </a:extLst>
            </p:cNvPr>
            <p:cNvSpPr/>
            <p:nvPr/>
          </p:nvSpPr>
          <p:spPr bwMode="auto">
            <a:xfrm>
              <a:off x="8391415" y="5024766"/>
              <a:ext cx="214601" cy="231654"/>
            </a:xfrm>
            <a:prstGeom prst="cube">
              <a:avLst>
                <a:gd name="adj" fmla="val 25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350"/>
            </a:p>
          </p:txBody>
        </p:sp>
        <p:pic>
          <p:nvPicPr>
            <p:cNvPr id="291" name="Image 290">
              <a:extLst>
                <a:ext uri="{FF2B5EF4-FFF2-40B4-BE49-F238E27FC236}">
                  <a16:creationId xmlns:a16="http://schemas.microsoft.com/office/drawing/2014/main" id="{9DA94EFA-38DA-4FC5-937A-5BC9A1C47075}"/>
                </a:ext>
              </a:extLst>
            </p:cNvPr>
            <p:cNvPicPr>
              <a:picLocks noChangeAspect="1"/>
            </p:cNvPicPr>
            <p:nvPr/>
          </p:nvPicPr>
          <p:blipFill>
            <a:blip r:embed="rId78"/>
            <a:stretch/>
          </p:blipFill>
          <p:spPr bwMode="auto">
            <a:xfrm>
              <a:off x="8392676" y="5070349"/>
              <a:ext cx="172780" cy="186071"/>
            </a:xfrm>
            <a:prstGeom prst="rect">
              <a:avLst/>
            </a:prstGeom>
          </p:spPr>
        </p:pic>
      </p:grpSp>
      <p:sp>
        <p:nvSpPr>
          <p:cNvPr id="292" name="ZoneTexte 291">
            <a:extLst>
              <a:ext uri="{FF2B5EF4-FFF2-40B4-BE49-F238E27FC236}">
                <a16:creationId xmlns:a16="http://schemas.microsoft.com/office/drawing/2014/main" id="{C4401AC3-15B8-4EFD-8F55-BF1BA9248FEA}"/>
              </a:ext>
            </a:extLst>
          </p:cNvPr>
          <p:cNvSpPr txBox="1"/>
          <p:nvPr>
            <p:custDataLst>
              <p:tags r:id="rId26"/>
            </p:custDataLst>
          </p:nvPr>
        </p:nvSpPr>
        <p:spPr bwMode="auto">
          <a:xfrm>
            <a:off x="3034815" y="4019716"/>
            <a:ext cx="1172591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788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X2 préproduction</a:t>
            </a:r>
            <a:endParaRPr sz="1350" dirty="0"/>
          </a:p>
        </p:txBody>
      </p:sp>
      <p:grpSp>
        <p:nvGrpSpPr>
          <p:cNvPr id="293" name="Groupe 292">
            <a:extLst>
              <a:ext uri="{FF2B5EF4-FFF2-40B4-BE49-F238E27FC236}">
                <a16:creationId xmlns:a16="http://schemas.microsoft.com/office/drawing/2014/main" id="{876CB766-7CA0-4301-9C4E-F3AB5DB62426}"/>
              </a:ext>
            </a:extLst>
          </p:cNvPr>
          <p:cNvGrpSpPr/>
          <p:nvPr>
            <p:custDataLst>
              <p:tags r:id="rId27"/>
            </p:custDataLst>
          </p:nvPr>
        </p:nvGrpSpPr>
        <p:grpSpPr bwMode="auto">
          <a:xfrm>
            <a:off x="2861864" y="4011023"/>
            <a:ext cx="160951" cy="173741"/>
            <a:chOff x="8391415" y="5024766"/>
            <a:chExt cx="214601" cy="231654"/>
          </a:xfrm>
        </p:grpSpPr>
        <p:sp>
          <p:nvSpPr>
            <p:cNvPr id="294" name="Cube 293">
              <a:extLst>
                <a:ext uri="{FF2B5EF4-FFF2-40B4-BE49-F238E27FC236}">
                  <a16:creationId xmlns:a16="http://schemas.microsoft.com/office/drawing/2014/main" id="{EC3704B5-36DB-4EDC-B789-FD03D787EDFF}"/>
                </a:ext>
              </a:extLst>
            </p:cNvPr>
            <p:cNvSpPr/>
            <p:nvPr/>
          </p:nvSpPr>
          <p:spPr bwMode="auto">
            <a:xfrm>
              <a:off x="8391415" y="5024766"/>
              <a:ext cx="214601" cy="231654"/>
            </a:xfrm>
            <a:prstGeom prst="cube">
              <a:avLst>
                <a:gd name="adj" fmla="val 25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350"/>
            </a:p>
          </p:txBody>
        </p:sp>
        <p:pic>
          <p:nvPicPr>
            <p:cNvPr id="295" name="Image 294">
              <a:extLst>
                <a:ext uri="{FF2B5EF4-FFF2-40B4-BE49-F238E27FC236}">
                  <a16:creationId xmlns:a16="http://schemas.microsoft.com/office/drawing/2014/main" id="{CD6E2EB9-BB22-4986-ABFD-858D66E20DD6}"/>
                </a:ext>
              </a:extLst>
            </p:cNvPr>
            <p:cNvPicPr>
              <a:picLocks noChangeAspect="1"/>
            </p:cNvPicPr>
            <p:nvPr/>
          </p:nvPicPr>
          <p:blipFill>
            <a:blip r:embed="rId78"/>
            <a:stretch/>
          </p:blipFill>
          <p:spPr bwMode="auto">
            <a:xfrm>
              <a:off x="8392676" y="5070349"/>
              <a:ext cx="172780" cy="186071"/>
            </a:xfrm>
            <a:prstGeom prst="rect">
              <a:avLst/>
            </a:prstGeom>
          </p:spPr>
        </p:pic>
      </p:grpSp>
      <p:pic>
        <p:nvPicPr>
          <p:cNvPr id="296" name="Image 295">
            <a:extLst>
              <a:ext uri="{FF2B5EF4-FFF2-40B4-BE49-F238E27FC236}">
                <a16:creationId xmlns:a16="http://schemas.microsoft.com/office/drawing/2014/main" id="{C449EDE9-594E-41F7-89C4-67105C057906}"/>
              </a:ext>
            </a:extLst>
          </p:cNvPr>
          <p:cNvPicPr>
            <a:picLocks noChangeAspect="1"/>
          </p:cNvPicPr>
          <p:nvPr>
            <p:custDataLst>
              <p:tags r:id="rId28"/>
            </p:custDataLst>
          </p:nvPr>
        </p:nvPicPr>
        <p:blipFill>
          <a:blip r:embed="rId79"/>
          <a:stretch/>
        </p:blipFill>
        <p:spPr bwMode="auto">
          <a:xfrm>
            <a:off x="5238808" y="2757180"/>
            <a:ext cx="255474" cy="248023"/>
          </a:xfrm>
          <a:prstGeom prst="rect">
            <a:avLst/>
          </a:prstGeom>
        </p:spPr>
      </p:pic>
      <p:pic>
        <p:nvPicPr>
          <p:cNvPr id="297" name="Image 296">
            <a:extLst>
              <a:ext uri="{FF2B5EF4-FFF2-40B4-BE49-F238E27FC236}">
                <a16:creationId xmlns:a16="http://schemas.microsoft.com/office/drawing/2014/main" id="{D7BA65A3-007F-46C5-9747-B53F036C1BA7}"/>
              </a:ext>
            </a:extLst>
          </p:cNvPr>
          <p:cNvPicPr>
            <a:picLocks noChangeAspect="1"/>
          </p:cNvPicPr>
          <p:nvPr>
            <p:custDataLst>
              <p:tags r:id="rId29"/>
            </p:custDataLst>
          </p:nvPr>
        </p:nvPicPr>
        <p:blipFill>
          <a:blip r:embed="rId79"/>
          <a:stretch/>
        </p:blipFill>
        <p:spPr bwMode="auto">
          <a:xfrm>
            <a:off x="4003970" y="2919942"/>
            <a:ext cx="207201" cy="201158"/>
          </a:xfrm>
          <a:prstGeom prst="rect">
            <a:avLst/>
          </a:prstGeom>
        </p:spPr>
      </p:pic>
      <p:pic>
        <p:nvPicPr>
          <p:cNvPr id="298" name="Image 297">
            <a:extLst>
              <a:ext uri="{FF2B5EF4-FFF2-40B4-BE49-F238E27FC236}">
                <a16:creationId xmlns:a16="http://schemas.microsoft.com/office/drawing/2014/main" id="{66C205A4-434F-420F-A6F5-2472D4013271}"/>
              </a:ext>
            </a:extLst>
          </p:cNvPr>
          <p:cNvPicPr>
            <a:picLocks noChangeAspect="1"/>
          </p:cNvPicPr>
          <p:nvPr>
            <p:custDataLst>
              <p:tags r:id="rId30"/>
            </p:custDataLst>
          </p:nvPr>
        </p:nvPicPr>
        <p:blipFill>
          <a:blip r:embed="rId80"/>
          <a:stretch/>
        </p:blipFill>
        <p:spPr bwMode="auto">
          <a:xfrm>
            <a:off x="2463128" y="3002979"/>
            <a:ext cx="150806" cy="174617"/>
          </a:xfrm>
          <a:prstGeom prst="rect">
            <a:avLst/>
          </a:prstGeom>
        </p:spPr>
      </p:pic>
      <p:pic>
        <p:nvPicPr>
          <p:cNvPr id="299" name="Image 298">
            <a:extLst>
              <a:ext uri="{FF2B5EF4-FFF2-40B4-BE49-F238E27FC236}">
                <a16:creationId xmlns:a16="http://schemas.microsoft.com/office/drawing/2014/main" id="{1E74DFF3-B65F-431E-8FDE-B0BE39710742}"/>
              </a:ext>
            </a:extLst>
          </p:cNvPr>
          <p:cNvPicPr>
            <a:picLocks noChangeAspect="1"/>
          </p:cNvPicPr>
          <p:nvPr>
            <p:custDataLst>
              <p:tags r:id="rId31"/>
            </p:custDataLst>
          </p:nvPr>
        </p:nvPicPr>
        <p:blipFill>
          <a:blip r:embed="rId81"/>
          <a:stretch/>
        </p:blipFill>
        <p:spPr bwMode="auto">
          <a:xfrm>
            <a:off x="7762938" y="2730785"/>
            <a:ext cx="207049" cy="207049"/>
          </a:xfrm>
          <a:prstGeom prst="rect">
            <a:avLst/>
          </a:prstGeom>
        </p:spPr>
      </p:pic>
      <p:pic>
        <p:nvPicPr>
          <p:cNvPr id="311" name="Image 310">
            <a:extLst>
              <a:ext uri="{FF2B5EF4-FFF2-40B4-BE49-F238E27FC236}">
                <a16:creationId xmlns:a16="http://schemas.microsoft.com/office/drawing/2014/main" id="{1264BA78-ECDC-4A76-9350-395AB7A5DF5B}"/>
              </a:ext>
            </a:extLst>
          </p:cNvPr>
          <p:cNvPicPr>
            <a:picLocks noChangeAspect="1"/>
          </p:cNvPicPr>
          <p:nvPr>
            <p:custDataLst>
              <p:tags r:id="rId32"/>
            </p:custDataLst>
          </p:nvPr>
        </p:nvPicPr>
        <p:blipFill>
          <a:blip r:embed="rId82"/>
          <a:stretch/>
        </p:blipFill>
        <p:spPr bwMode="auto">
          <a:xfrm>
            <a:off x="4895591" y="2768205"/>
            <a:ext cx="331952" cy="249172"/>
          </a:xfrm>
          <a:prstGeom prst="rect">
            <a:avLst/>
          </a:prstGeom>
        </p:spPr>
      </p:pic>
      <p:sp>
        <p:nvSpPr>
          <p:cNvPr id="312" name="Rectangle 311">
            <a:extLst>
              <a:ext uri="{FF2B5EF4-FFF2-40B4-BE49-F238E27FC236}">
                <a16:creationId xmlns:a16="http://schemas.microsoft.com/office/drawing/2014/main" id="{8819E32D-AD7E-403B-B025-72C453670677}"/>
              </a:ext>
            </a:extLst>
          </p:cNvPr>
          <p:cNvSpPr/>
          <p:nvPr>
            <p:custDataLst>
              <p:tags r:id="rId33"/>
            </p:custDataLst>
          </p:nvPr>
        </p:nvSpPr>
        <p:spPr bwMode="auto">
          <a:xfrm>
            <a:off x="1206434" y="3754660"/>
            <a:ext cx="1424601" cy="494908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313" name="ZoneTexte 312">
            <a:extLst>
              <a:ext uri="{FF2B5EF4-FFF2-40B4-BE49-F238E27FC236}">
                <a16:creationId xmlns:a16="http://schemas.microsoft.com/office/drawing/2014/main" id="{BB043FC7-907B-41F7-9129-FBCA682155F2}"/>
              </a:ext>
            </a:extLst>
          </p:cNvPr>
          <p:cNvSpPr txBox="1"/>
          <p:nvPr>
            <p:custDataLst>
              <p:tags r:id="rId34"/>
            </p:custDataLst>
          </p:nvPr>
        </p:nvSpPr>
        <p:spPr bwMode="auto">
          <a:xfrm>
            <a:off x="1197601" y="3717368"/>
            <a:ext cx="72968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900" b="1">
                <a:solidFill>
                  <a:schemeClr val="bg1"/>
                </a:solidFill>
              </a:rPr>
              <a:t>Monitoring</a:t>
            </a:r>
            <a:endParaRPr sz="1350"/>
          </a:p>
        </p:txBody>
      </p:sp>
      <p:sp>
        <p:nvSpPr>
          <p:cNvPr id="314" name="ZoneTexte 313">
            <a:extLst>
              <a:ext uri="{FF2B5EF4-FFF2-40B4-BE49-F238E27FC236}">
                <a16:creationId xmlns:a16="http://schemas.microsoft.com/office/drawing/2014/main" id="{1ED6D9B1-6AF0-44C1-B3CB-116B3B5EB6FC}"/>
              </a:ext>
            </a:extLst>
          </p:cNvPr>
          <p:cNvSpPr txBox="1"/>
          <p:nvPr>
            <p:custDataLst>
              <p:tags r:id="rId35"/>
            </p:custDataLst>
          </p:nvPr>
        </p:nvSpPr>
        <p:spPr bwMode="auto">
          <a:xfrm>
            <a:off x="1494995" y="3973033"/>
            <a:ext cx="859469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788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monitoring</a:t>
            </a:r>
            <a:endParaRPr sz="1350" dirty="0"/>
          </a:p>
        </p:txBody>
      </p:sp>
      <p:grpSp>
        <p:nvGrpSpPr>
          <p:cNvPr id="315" name="Groupe 314">
            <a:extLst>
              <a:ext uri="{FF2B5EF4-FFF2-40B4-BE49-F238E27FC236}">
                <a16:creationId xmlns:a16="http://schemas.microsoft.com/office/drawing/2014/main" id="{9A2CEFE9-CBA8-46C0-A7EA-1843C5A7909A}"/>
              </a:ext>
            </a:extLst>
          </p:cNvPr>
          <p:cNvGrpSpPr/>
          <p:nvPr>
            <p:custDataLst>
              <p:tags r:id="rId36"/>
            </p:custDataLst>
          </p:nvPr>
        </p:nvGrpSpPr>
        <p:grpSpPr bwMode="auto">
          <a:xfrm>
            <a:off x="1298491" y="3988628"/>
            <a:ext cx="160951" cy="173741"/>
            <a:chOff x="8391415" y="5024766"/>
            <a:chExt cx="214601" cy="231654"/>
          </a:xfrm>
        </p:grpSpPr>
        <p:sp>
          <p:nvSpPr>
            <p:cNvPr id="316" name="Cube 315">
              <a:extLst>
                <a:ext uri="{FF2B5EF4-FFF2-40B4-BE49-F238E27FC236}">
                  <a16:creationId xmlns:a16="http://schemas.microsoft.com/office/drawing/2014/main" id="{E9FBE806-9DD1-4D62-92FD-D86C08C915B0}"/>
                </a:ext>
              </a:extLst>
            </p:cNvPr>
            <p:cNvSpPr/>
            <p:nvPr/>
          </p:nvSpPr>
          <p:spPr bwMode="auto">
            <a:xfrm>
              <a:off x="8391415" y="5024766"/>
              <a:ext cx="214601" cy="231654"/>
            </a:xfrm>
            <a:prstGeom prst="cube">
              <a:avLst>
                <a:gd name="adj" fmla="val 25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350"/>
            </a:p>
          </p:txBody>
        </p:sp>
        <p:pic>
          <p:nvPicPr>
            <p:cNvPr id="317" name="Image 316">
              <a:extLst>
                <a:ext uri="{FF2B5EF4-FFF2-40B4-BE49-F238E27FC236}">
                  <a16:creationId xmlns:a16="http://schemas.microsoft.com/office/drawing/2014/main" id="{488DFF9F-6438-410F-BD4C-D4840A651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78"/>
            <a:stretch/>
          </p:blipFill>
          <p:spPr bwMode="auto">
            <a:xfrm>
              <a:off x="8392676" y="5070349"/>
              <a:ext cx="172780" cy="186071"/>
            </a:xfrm>
            <a:prstGeom prst="rect">
              <a:avLst/>
            </a:prstGeom>
          </p:spPr>
        </p:pic>
      </p:grpSp>
      <p:pic>
        <p:nvPicPr>
          <p:cNvPr id="318" name="Image 317">
            <a:extLst>
              <a:ext uri="{FF2B5EF4-FFF2-40B4-BE49-F238E27FC236}">
                <a16:creationId xmlns:a16="http://schemas.microsoft.com/office/drawing/2014/main" id="{DC214356-3C1F-4BE5-B3AA-955A6AC036E1}"/>
              </a:ext>
            </a:extLst>
          </p:cNvPr>
          <p:cNvPicPr>
            <a:picLocks noChangeAspect="1"/>
          </p:cNvPicPr>
          <p:nvPr>
            <p:custDataLst>
              <p:tags r:id="rId37"/>
            </p:custDataLst>
          </p:nvPr>
        </p:nvPicPr>
        <p:blipFill>
          <a:blip r:embed="rId83"/>
          <a:stretch/>
        </p:blipFill>
        <p:spPr bwMode="auto">
          <a:xfrm>
            <a:off x="2408396" y="3762740"/>
            <a:ext cx="176185" cy="176185"/>
          </a:xfrm>
          <a:prstGeom prst="rect">
            <a:avLst/>
          </a:prstGeom>
        </p:spPr>
      </p:pic>
      <p:pic>
        <p:nvPicPr>
          <p:cNvPr id="319" name="Image 318">
            <a:extLst>
              <a:ext uri="{FF2B5EF4-FFF2-40B4-BE49-F238E27FC236}">
                <a16:creationId xmlns:a16="http://schemas.microsoft.com/office/drawing/2014/main" id="{19C07846-3523-485C-B958-167B225C5CDB}"/>
              </a:ext>
            </a:extLst>
          </p:cNvPr>
          <p:cNvPicPr>
            <a:picLocks noChangeAspect="1"/>
          </p:cNvPicPr>
          <p:nvPr>
            <p:custDataLst>
              <p:tags r:id="rId38"/>
            </p:custDataLst>
          </p:nvPr>
        </p:nvPicPr>
        <p:blipFill>
          <a:blip r:embed="rId84"/>
          <a:stretch/>
        </p:blipFill>
        <p:spPr bwMode="auto">
          <a:xfrm>
            <a:off x="2165062" y="3745255"/>
            <a:ext cx="217505" cy="217505"/>
          </a:xfrm>
          <a:prstGeom prst="rect">
            <a:avLst/>
          </a:prstGeom>
        </p:spPr>
      </p:pic>
      <p:sp>
        <p:nvSpPr>
          <p:cNvPr id="320" name="Rectangle 319">
            <a:extLst>
              <a:ext uri="{FF2B5EF4-FFF2-40B4-BE49-F238E27FC236}">
                <a16:creationId xmlns:a16="http://schemas.microsoft.com/office/drawing/2014/main" id="{0EB43318-42BD-42F2-9AEE-520275BEBA3A}"/>
              </a:ext>
            </a:extLst>
          </p:cNvPr>
          <p:cNvSpPr/>
          <p:nvPr>
            <p:custDataLst>
              <p:tags r:id="rId39"/>
            </p:custDataLst>
          </p:nvPr>
        </p:nvSpPr>
        <p:spPr bwMode="auto">
          <a:xfrm>
            <a:off x="4420351" y="3500488"/>
            <a:ext cx="1158548" cy="494908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321" name="ZoneTexte 320">
            <a:extLst>
              <a:ext uri="{FF2B5EF4-FFF2-40B4-BE49-F238E27FC236}">
                <a16:creationId xmlns:a16="http://schemas.microsoft.com/office/drawing/2014/main" id="{909763F8-BCC9-4D74-9929-8087E01D2278}"/>
              </a:ext>
            </a:extLst>
          </p:cNvPr>
          <p:cNvSpPr txBox="1"/>
          <p:nvPr>
            <p:custDataLst>
              <p:tags r:id="rId40"/>
            </p:custDataLst>
          </p:nvPr>
        </p:nvSpPr>
        <p:spPr bwMode="auto">
          <a:xfrm>
            <a:off x="4411517" y="3486536"/>
            <a:ext cx="10118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900" b="1">
                <a:solidFill>
                  <a:schemeClr val="bg1"/>
                </a:solidFill>
              </a:rPr>
              <a:t>CI-CD / Test / Job</a:t>
            </a:r>
            <a:endParaRPr sz="1350"/>
          </a:p>
        </p:txBody>
      </p:sp>
      <p:sp>
        <p:nvSpPr>
          <p:cNvPr id="322" name="ZoneTexte 321">
            <a:extLst>
              <a:ext uri="{FF2B5EF4-FFF2-40B4-BE49-F238E27FC236}">
                <a16:creationId xmlns:a16="http://schemas.microsoft.com/office/drawing/2014/main" id="{450C91AD-B378-4B79-AC99-1A5E7F49472C}"/>
              </a:ext>
            </a:extLst>
          </p:cNvPr>
          <p:cNvSpPr txBox="1"/>
          <p:nvPr>
            <p:custDataLst>
              <p:tags r:id="rId41"/>
            </p:custDataLst>
          </p:nvPr>
        </p:nvSpPr>
        <p:spPr bwMode="auto">
          <a:xfrm>
            <a:off x="4685358" y="3766489"/>
            <a:ext cx="332142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788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dev</a:t>
            </a:r>
            <a:endParaRPr sz="1350" dirty="0"/>
          </a:p>
        </p:txBody>
      </p:sp>
      <p:grpSp>
        <p:nvGrpSpPr>
          <p:cNvPr id="323" name="Groupe 322">
            <a:extLst>
              <a:ext uri="{FF2B5EF4-FFF2-40B4-BE49-F238E27FC236}">
                <a16:creationId xmlns:a16="http://schemas.microsoft.com/office/drawing/2014/main" id="{9322A1E3-0D11-41DD-8855-623A2D15A477}"/>
              </a:ext>
            </a:extLst>
          </p:cNvPr>
          <p:cNvGrpSpPr/>
          <p:nvPr>
            <p:custDataLst>
              <p:tags r:id="rId42"/>
            </p:custDataLst>
          </p:nvPr>
        </p:nvGrpSpPr>
        <p:grpSpPr bwMode="auto">
          <a:xfrm>
            <a:off x="4512407" y="3757796"/>
            <a:ext cx="160951" cy="173741"/>
            <a:chOff x="8391415" y="5024766"/>
            <a:chExt cx="214601" cy="231654"/>
          </a:xfrm>
        </p:grpSpPr>
        <p:sp>
          <p:nvSpPr>
            <p:cNvPr id="324" name="Cube 323">
              <a:extLst>
                <a:ext uri="{FF2B5EF4-FFF2-40B4-BE49-F238E27FC236}">
                  <a16:creationId xmlns:a16="http://schemas.microsoft.com/office/drawing/2014/main" id="{30FD683B-28C9-4E11-ABD0-E57965351227}"/>
                </a:ext>
              </a:extLst>
            </p:cNvPr>
            <p:cNvSpPr/>
            <p:nvPr/>
          </p:nvSpPr>
          <p:spPr bwMode="auto">
            <a:xfrm>
              <a:off x="8391415" y="5024766"/>
              <a:ext cx="214601" cy="231654"/>
            </a:xfrm>
            <a:prstGeom prst="cube">
              <a:avLst>
                <a:gd name="adj" fmla="val 25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350"/>
            </a:p>
          </p:txBody>
        </p:sp>
        <p:pic>
          <p:nvPicPr>
            <p:cNvPr id="325" name="Image 324">
              <a:extLst>
                <a:ext uri="{FF2B5EF4-FFF2-40B4-BE49-F238E27FC236}">
                  <a16:creationId xmlns:a16="http://schemas.microsoft.com/office/drawing/2014/main" id="{8AE6F74D-390D-40C0-8450-A725C5644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78"/>
            <a:stretch/>
          </p:blipFill>
          <p:spPr bwMode="auto">
            <a:xfrm>
              <a:off x="8392676" y="5070349"/>
              <a:ext cx="172780" cy="186071"/>
            </a:xfrm>
            <a:prstGeom prst="rect">
              <a:avLst/>
            </a:prstGeom>
          </p:spPr>
        </p:pic>
      </p:grpSp>
      <p:pic>
        <p:nvPicPr>
          <p:cNvPr id="326" name="Image 325">
            <a:extLst>
              <a:ext uri="{FF2B5EF4-FFF2-40B4-BE49-F238E27FC236}">
                <a16:creationId xmlns:a16="http://schemas.microsoft.com/office/drawing/2014/main" id="{F6DEC45B-B058-402A-9F5A-E3AD9FF4DE70}"/>
              </a:ext>
            </a:extLst>
          </p:cNvPr>
          <p:cNvPicPr>
            <a:picLocks noChangeAspect="1"/>
          </p:cNvPicPr>
          <p:nvPr>
            <p:custDataLst>
              <p:tags r:id="rId43"/>
            </p:custDataLst>
          </p:nvPr>
        </p:nvPicPr>
        <p:blipFill>
          <a:blip r:embed="rId81"/>
          <a:stretch/>
        </p:blipFill>
        <p:spPr bwMode="auto">
          <a:xfrm>
            <a:off x="5357694" y="3519201"/>
            <a:ext cx="203309" cy="203309"/>
          </a:xfrm>
          <a:prstGeom prst="rect">
            <a:avLst/>
          </a:prstGeom>
        </p:spPr>
      </p:pic>
      <p:sp>
        <p:nvSpPr>
          <p:cNvPr id="336" name="ZoneTexte 335">
            <a:extLst>
              <a:ext uri="{FF2B5EF4-FFF2-40B4-BE49-F238E27FC236}">
                <a16:creationId xmlns:a16="http://schemas.microsoft.com/office/drawing/2014/main" id="{966DC17B-BE1E-4837-8142-7D950B3E133B}"/>
              </a:ext>
            </a:extLst>
          </p:cNvPr>
          <p:cNvSpPr txBox="1"/>
          <p:nvPr>
            <p:custDataLst>
              <p:tags r:id="rId44"/>
            </p:custDataLst>
          </p:nvPr>
        </p:nvSpPr>
        <p:spPr bwMode="auto">
          <a:xfrm>
            <a:off x="6114660" y="3016225"/>
            <a:ext cx="5741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900" b="1">
                <a:solidFill>
                  <a:schemeClr val="bg1"/>
                </a:solidFill>
              </a:rPr>
              <a:t>Registry</a:t>
            </a:r>
          </a:p>
        </p:txBody>
      </p:sp>
      <p:sp>
        <p:nvSpPr>
          <p:cNvPr id="337" name="ZoneTexte 336">
            <a:extLst>
              <a:ext uri="{FF2B5EF4-FFF2-40B4-BE49-F238E27FC236}">
                <a16:creationId xmlns:a16="http://schemas.microsoft.com/office/drawing/2014/main" id="{C3EA9D88-5D13-49D7-8AC6-A4EBC3744B3C}"/>
              </a:ext>
            </a:extLst>
          </p:cNvPr>
          <p:cNvSpPr txBox="1"/>
          <p:nvPr>
            <p:custDataLst>
              <p:tags r:id="rId45"/>
            </p:custDataLst>
          </p:nvPr>
        </p:nvSpPr>
        <p:spPr bwMode="auto">
          <a:xfrm>
            <a:off x="7076087" y="3008677"/>
            <a:ext cx="7072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900" b="1">
                <a:solidFill>
                  <a:schemeClr val="bg1"/>
                </a:solidFill>
              </a:rPr>
              <a:t>Repository</a:t>
            </a:r>
            <a:endParaRPr sz="1350"/>
          </a:p>
        </p:txBody>
      </p:sp>
      <p:sp>
        <p:nvSpPr>
          <p:cNvPr id="339" name="Rectangle 338">
            <a:extLst>
              <a:ext uri="{FF2B5EF4-FFF2-40B4-BE49-F238E27FC236}">
                <a16:creationId xmlns:a16="http://schemas.microsoft.com/office/drawing/2014/main" id="{307DB0C0-DC24-4B12-B9FF-60413BF08592}"/>
              </a:ext>
            </a:extLst>
          </p:cNvPr>
          <p:cNvSpPr/>
          <p:nvPr>
            <p:custDataLst>
              <p:tags r:id="rId46"/>
            </p:custDataLst>
          </p:nvPr>
        </p:nvSpPr>
        <p:spPr bwMode="auto">
          <a:xfrm>
            <a:off x="1205784" y="2883851"/>
            <a:ext cx="1425251" cy="731554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 dirty="0"/>
          </a:p>
        </p:txBody>
      </p:sp>
      <p:sp>
        <p:nvSpPr>
          <p:cNvPr id="340" name="ZoneTexte 339">
            <a:extLst>
              <a:ext uri="{FF2B5EF4-FFF2-40B4-BE49-F238E27FC236}">
                <a16:creationId xmlns:a16="http://schemas.microsoft.com/office/drawing/2014/main" id="{476287B6-2842-4B43-9192-39A3D1992F8F}"/>
              </a:ext>
            </a:extLst>
          </p:cNvPr>
          <p:cNvSpPr txBox="1"/>
          <p:nvPr>
            <p:custDataLst>
              <p:tags r:id="rId47"/>
            </p:custDataLst>
          </p:nvPr>
        </p:nvSpPr>
        <p:spPr bwMode="auto">
          <a:xfrm>
            <a:off x="1183740" y="2917030"/>
            <a:ext cx="6206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900" b="1" dirty="0">
                <a:solidFill>
                  <a:schemeClr val="bg1"/>
                </a:solidFill>
              </a:rPr>
              <a:t>INGRESS </a:t>
            </a:r>
            <a:endParaRPr sz="1350" dirty="0"/>
          </a:p>
        </p:txBody>
      </p:sp>
      <p:sp>
        <p:nvSpPr>
          <p:cNvPr id="341" name="ZoneTexte 340">
            <a:extLst>
              <a:ext uri="{FF2B5EF4-FFF2-40B4-BE49-F238E27FC236}">
                <a16:creationId xmlns:a16="http://schemas.microsoft.com/office/drawing/2014/main" id="{BA27A269-0301-4F7E-8B6C-3C997FE7D787}"/>
              </a:ext>
            </a:extLst>
          </p:cNvPr>
          <p:cNvSpPr txBox="1"/>
          <p:nvPr>
            <p:custDataLst>
              <p:tags r:id="rId48"/>
            </p:custDataLst>
          </p:nvPr>
        </p:nvSpPr>
        <p:spPr bwMode="auto">
          <a:xfrm>
            <a:off x="1463704" y="3144950"/>
            <a:ext cx="633507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788" dirty="0" err="1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Ingress</a:t>
            </a:r>
            <a:r>
              <a:rPr lang="fr-FR" sz="788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 IDF</a:t>
            </a:r>
            <a:endParaRPr sz="1350" dirty="0"/>
          </a:p>
        </p:txBody>
      </p:sp>
      <p:grpSp>
        <p:nvGrpSpPr>
          <p:cNvPr id="342" name="Groupe 341">
            <a:extLst>
              <a:ext uri="{FF2B5EF4-FFF2-40B4-BE49-F238E27FC236}">
                <a16:creationId xmlns:a16="http://schemas.microsoft.com/office/drawing/2014/main" id="{BBBBE76F-6C50-4BAF-9D5D-CFF18239E8BA}"/>
              </a:ext>
            </a:extLst>
          </p:cNvPr>
          <p:cNvGrpSpPr/>
          <p:nvPr>
            <p:custDataLst>
              <p:tags r:id="rId49"/>
            </p:custDataLst>
          </p:nvPr>
        </p:nvGrpSpPr>
        <p:grpSpPr bwMode="auto">
          <a:xfrm>
            <a:off x="1290753" y="3136257"/>
            <a:ext cx="160950" cy="173740"/>
            <a:chOff x="0" y="0"/>
            <a:chExt cx="214600" cy="231653"/>
          </a:xfrm>
        </p:grpSpPr>
        <p:sp>
          <p:nvSpPr>
            <p:cNvPr id="343" name="Cube 342">
              <a:extLst>
                <a:ext uri="{FF2B5EF4-FFF2-40B4-BE49-F238E27FC236}">
                  <a16:creationId xmlns:a16="http://schemas.microsoft.com/office/drawing/2014/main" id="{395C21C2-48EB-46F0-92F9-4C13A6235632}"/>
                </a:ext>
              </a:extLst>
            </p:cNvPr>
            <p:cNvSpPr/>
            <p:nvPr/>
          </p:nvSpPr>
          <p:spPr bwMode="auto">
            <a:xfrm>
              <a:off x="0" y="0"/>
              <a:ext cx="214601" cy="231654"/>
            </a:xfrm>
            <a:prstGeom prst="cube">
              <a:avLst>
                <a:gd name="adj" fmla="val 25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350"/>
            </a:p>
          </p:txBody>
        </p:sp>
        <p:pic>
          <p:nvPicPr>
            <p:cNvPr id="344" name="Image 343">
              <a:extLst>
                <a:ext uri="{FF2B5EF4-FFF2-40B4-BE49-F238E27FC236}">
                  <a16:creationId xmlns:a16="http://schemas.microsoft.com/office/drawing/2014/main" id="{0B88BBEC-4D6A-4C0F-9507-D0ECA8431557}"/>
                </a:ext>
              </a:extLst>
            </p:cNvPr>
            <p:cNvPicPr>
              <a:picLocks noChangeAspect="1"/>
            </p:cNvPicPr>
            <p:nvPr/>
          </p:nvPicPr>
          <p:blipFill>
            <a:blip r:embed="rId78"/>
            <a:stretch/>
          </p:blipFill>
          <p:spPr bwMode="auto">
            <a:xfrm>
              <a:off x="1260" y="45582"/>
              <a:ext cx="172780" cy="186071"/>
            </a:xfrm>
            <a:prstGeom prst="rect">
              <a:avLst/>
            </a:prstGeom>
          </p:spPr>
        </p:pic>
      </p:grpSp>
      <p:cxnSp>
        <p:nvCxnSpPr>
          <p:cNvPr id="362" name="Connecteur droit avec flèche 361">
            <a:extLst>
              <a:ext uri="{FF2B5EF4-FFF2-40B4-BE49-F238E27FC236}">
                <a16:creationId xmlns:a16="http://schemas.microsoft.com/office/drawing/2014/main" id="{21870391-94EE-4CCA-8C3E-3B6F2B71D2CD}"/>
              </a:ext>
            </a:extLst>
          </p:cNvPr>
          <p:cNvCxnSpPr>
            <a:cxnSpLocks/>
          </p:cNvCxnSpPr>
          <p:nvPr>
            <p:custDataLst>
              <p:tags r:id="rId50"/>
            </p:custDataLst>
          </p:nvPr>
        </p:nvCxnSpPr>
        <p:spPr bwMode="auto">
          <a:xfrm flipH="1">
            <a:off x="5560400" y="3713409"/>
            <a:ext cx="458494" cy="356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66" name="Rectangle 365">
            <a:extLst>
              <a:ext uri="{FF2B5EF4-FFF2-40B4-BE49-F238E27FC236}">
                <a16:creationId xmlns:a16="http://schemas.microsoft.com/office/drawing/2014/main" id="{01B65FC6-F39D-4B96-BB18-22311FEC9D25}"/>
              </a:ext>
            </a:extLst>
          </p:cNvPr>
          <p:cNvSpPr/>
          <p:nvPr>
            <p:custDataLst>
              <p:tags r:id="rId51"/>
            </p:custDataLst>
          </p:nvPr>
        </p:nvSpPr>
        <p:spPr bwMode="auto">
          <a:xfrm>
            <a:off x="1128473" y="4809392"/>
            <a:ext cx="3277958" cy="127510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grpSp>
        <p:nvGrpSpPr>
          <p:cNvPr id="367" name="Groupe 366">
            <a:extLst>
              <a:ext uri="{FF2B5EF4-FFF2-40B4-BE49-F238E27FC236}">
                <a16:creationId xmlns:a16="http://schemas.microsoft.com/office/drawing/2014/main" id="{38AD950B-75FF-479D-845F-11730FFDD05A}"/>
              </a:ext>
            </a:extLst>
          </p:cNvPr>
          <p:cNvGrpSpPr/>
          <p:nvPr>
            <p:custDataLst>
              <p:tags r:id="rId52"/>
            </p:custDataLst>
          </p:nvPr>
        </p:nvGrpSpPr>
        <p:grpSpPr bwMode="auto">
          <a:xfrm>
            <a:off x="1210620" y="4883529"/>
            <a:ext cx="1440030" cy="1141032"/>
            <a:chOff x="3371137" y="1103807"/>
            <a:chExt cx="1920040" cy="675941"/>
          </a:xfrm>
        </p:grpSpPr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16052F0D-8490-4065-A826-16B59317E18D}"/>
                </a:ext>
              </a:extLst>
            </p:cNvPr>
            <p:cNvSpPr/>
            <p:nvPr/>
          </p:nvSpPr>
          <p:spPr bwMode="auto">
            <a:xfrm>
              <a:off x="3390842" y="1119871"/>
              <a:ext cx="1900335" cy="659877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350"/>
            </a:p>
          </p:txBody>
        </p:sp>
        <p:sp>
          <p:nvSpPr>
            <p:cNvPr id="369" name="ZoneTexte 368">
              <a:extLst>
                <a:ext uri="{FF2B5EF4-FFF2-40B4-BE49-F238E27FC236}">
                  <a16:creationId xmlns:a16="http://schemas.microsoft.com/office/drawing/2014/main" id="{8188BBED-0E09-4CFD-A8CC-B603F116958A}"/>
                </a:ext>
              </a:extLst>
            </p:cNvPr>
            <p:cNvSpPr txBox="1"/>
            <p:nvPr/>
          </p:nvSpPr>
          <p:spPr bwMode="auto">
            <a:xfrm>
              <a:off x="3371137" y="1103807"/>
              <a:ext cx="821165" cy="1367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fr-FR" sz="900" b="1">
                  <a:solidFill>
                    <a:schemeClr val="bg1"/>
                  </a:solidFill>
                </a:rPr>
                <a:t>Stockage</a:t>
              </a:r>
              <a:endParaRPr sz="1350"/>
            </a:p>
          </p:txBody>
        </p:sp>
      </p:grpSp>
      <p:grpSp>
        <p:nvGrpSpPr>
          <p:cNvPr id="370" name="Groupe 369">
            <a:extLst>
              <a:ext uri="{FF2B5EF4-FFF2-40B4-BE49-F238E27FC236}">
                <a16:creationId xmlns:a16="http://schemas.microsoft.com/office/drawing/2014/main" id="{7B5CB51D-B357-4610-B3D5-44ABD7F839FC}"/>
              </a:ext>
            </a:extLst>
          </p:cNvPr>
          <p:cNvGrpSpPr/>
          <p:nvPr>
            <p:custDataLst>
              <p:tags r:id="rId53"/>
            </p:custDataLst>
          </p:nvPr>
        </p:nvGrpSpPr>
        <p:grpSpPr bwMode="auto">
          <a:xfrm>
            <a:off x="2755379" y="4903996"/>
            <a:ext cx="1556836" cy="649406"/>
            <a:chOff x="3371137" y="1103807"/>
            <a:chExt cx="2075781" cy="675941"/>
          </a:xfrm>
        </p:grpSpPr>
        <p:sp>
          <p:nvSpPr>
            <p:cNvPr id="371" name="Rectangle 370">
              <a:extLst>
                <a:ext uri="{FF2B5EF4-FFF2-40B4-BE49-F238E27FC236}">
                  <a16:creationId xmlns:a16="http://schemas.microsoft.com/office/drawing/2014/main" id="{A4613016-68E0-4FD7-B0BB-5F91C594862F}"/>
                </a:ext>
              </a:extLst>
            </p:cNvPr>
            <p:cNvSpPr/>
            <p:nvPr/>
          </p:nvSpPr>
          <p:spPr bwMode="auto">
            <a:xfrm>
              <a:off x="3390842" y="1119871"/>
              <a:ext cx="1900335" cy="659877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350"/>
            </a:p>
          </p:txBody>
        </p:sp>
        <p:sp>
          <p:nvSpPr>
            <p:cNvPr id="372" name="ZoneTexte 371">
              <a:extLst>
                <a:ext uri="{FF2B5EF4-FFF2-40B4-BE49-F238E27FC236}">
                  <a16:creationId xmlns:a16="http://schemas.microsoft.com/office/drawing/2014/main" id="{56A75818-5067-469C-BFE5-6301E2A0F08B}"/>
                </a:ext>
              </a:extLst>
            </p:cNvPr>
            <p:cNvSpPr txBox="1"/>
            <p:nvPr/>
          </p:nvSpPr>
          <p:spPr bwMode="auto">
            <a:xfrm>
              <a:off x="3371137" y="1103807"/>
              <a:ext cx="2075781" cy="2402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fr-FR" sz="900" b="1" dirty="0">
                  <a:solidFill>
                    <a:schemeClr val="bg1"/>
                  </a:solidFill>
                </a:rPr>
                <a:t>Capacitif S3 – non </a:t>
              </a:r>
              <a:r>
                <a:rPr lang="fr-FR" sz="900" b="1" dirty="0" err="1">
                  <a:solidFill>
                    <a:schemeClr val="bg1"/>
                  </a:solidFill>
                </a:rPr>
                <a:t>Nextcloud</a:t>
              </a:r>
              <a:endParaRPr lang="fr-FR" sz="9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77" name="Rectangle 376">
            <a:extLst>
              <a:ext uri="{FF2B5EF4-FFF2-40B4-BE49-F238E27FC236}">
                <a16:creationId xmlns:a16="http://schemas.microsoft.com/office/drawing/2014/main" id="{2EBF27B4-8B87-422C-9DF7-EB77E8119E8C}"/>
              </a:ext>
            </a:extLst>
          </p:cNvPr>
          <p:cNvSpPr/>
          <p:nvPr>
            <p:custDataLst>
              <p:tags r:id="rId54"/>
            </p:custDataLst>
          </p:nvPr>
        </p:nvSpPr>
        <p:spPr bwMode="auto">
          <a:xfrm>
            <a:off x="2865676" y="5090860"/>
            <a:ext cx="1197611" cy="362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378" name="ZoneTexte 377">
            <a:extLst>
              <a:ext uri="{FF2B5EF4-FFF2-40B4-BE49-F238E27FC236}">
                <a16:creationId xmlns:a16="http://schemas.microsoft.com/office/drawing/2014/main" id="{9ED42307-C9D6-4079-9FEA-90BAFA119BE3}"/>
              </a:ext>
            </a:extLst>
          </p:cNvPr>
          <p:cNvSpPr txBox="1"/>
          <p:nvPr>
            <p:custDataLst>
              <p:tags r:id="rId55"/>
            </p:custDataLst>
          </p:nvPr>
        </p:nvSpPr>
        <p:spPr bwMode="auto">
          <a:xfrm>
            <a:off x="2844793" y="5119937"/>
            <a:ext cx="1345618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788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Calibri"/>
                <a:cs typeface="Calibri"/>
              </a:rPr>
              <a:t>Prod &amp; préprod</a:t>
            </a:r>
            <a:endParaRPr sz="1350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C92B6900-D795-4059-88E8-AF4458E1AE90}"/>
              </a:ext>
            </a:extLst>
          </p:cNvPr>
          <p:cNvSpPr/>
          <p:nvPr>
            <p:custDataLst>
              <p:tags r:id="rId56"/>
            </p:custDataLst>
          </p:nvPr>
        </p:nvSpPr>
        <p:spPr bwMode="auto">
          <a:xfrm>
            <a:off x="1318676" y="5118328"/>
            <a:ext cx="1197611" cy="362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380" name="ZoneTexte 379">
            <a:extLst>
              <a:ext uri="{FF2B5EF4-FFF2-40B4-BE49-F238E27FC236}">
                <a16:creationId xmlns:a16="http://schemas.microsoft.com/office/drawing/2014/main" id="{83E0B64B-BCAC-4B09-B6FD-3E4465320A99}"/>
              </a:ext>
            </a:extLst>
          </p:cNvPr>
          <p:cNvSpPr txBox="1"/>
          <p:nvPr>
            <p:custDataLst>
              <p:tags r:id="rId57"/>
            </p:custDataLst>
          </p:nvPr>
        </p:nvSpPr>
        <p:spPr bwMode="auto">
          <a:xfrm>
            <a:off x="1297793" y="5147404"/>
            <a:ext cx="1195619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788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Calibri"/>
                <a:cs typeface="Calibri"/>
              </a:rPr>
              <a:t>stockage.inra.fr</a:t>
            </a:r>
            <a:r>
              <a:rPr lang="fr-FR" sz="78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(admin) [x1]</a:t>
            </a:r>
            <a:endParaRPr sz="1350" dirty="0"/>
          </a:p>
        </p:txBody>
      </p:sp>
      <p:sp>
        <p:nvSpPr>
          <p:cNvPr id="381" name="ZoneTexte 380">
            <a:extLst>
              <a:ext uri="{FF2B5EF4-FFF2-40B4-BE49-F238E27FC236}">
                <a16:creationId xmlns:a16="http://schemas.microsoft.com/office/drawing/2014/main" id="{F7235F57-E6AC-4F92-BF4B-04788604D795}"/>
              </a:ext>
            </a:extLst>
          </p:cNvPr>
          <p:cNvSpPr txBox="1"/>
          <p:nvPr>
            <p:custDataLst>
              <p:tags r:id="rId58"/>
            </p:custDataLst>
          </p:nvPr>
        </p:nvSpPr>
        <p:spPr bwMode="auto">
          <a:xfrm>
            <a:off x="1288264" y="5548463"/>
            <a:ext cx="1141724" cy="456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788">
                <a:solidFill>
                  <a:schemeClr val="tx1">
                    <a:lumMod val="75000"/>
                    <a:lumOff val="25000"/>
                  </a:schemeClr>
                </a:solidFill>
              </a:rPr>
              <a:t>Fichiers non critiques</a:t>
            </a:r>
            <a:br>
              <a:rPr lang="fr-FR" sz="788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788">
                <a:solidFill>
                  <a:schemeClr val="tx1">
                    <a:lumMod val="75000"/>
                    <a:lumOff val="25000"/>
                  </a:schemeClr>
                </a:solidFill>
              </a:rPr>
              <a:t> (assets / images ) [x2] – </a:t>
            </a:r>
            <a:r>
              <a:rPr lang="fr-FR" sz="788" i="1">
                <a:solidFill>
                  <a:schemeClr val="tx1">
                    <a:lumMod val="75000"/>
                    <a:lumOff val="25000"/>
                  </a:schemeClr>
                </a:solidFill>
              </a:rPr>
              <a:t>prod et préprod</a:t>
            </a:r>
            <a:endParaRPr lang="fr-FR" sz="788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D30D8A42-39CE-4771-B70D-E7E0D271878F}"/>
              </a:ext>
            </a:extLst>
          </p:cNvPr>
          <p:cNvSpPr/>
          <p:nvPr>
            <p:custDataLst>
              <p:tags r:id="rId59"/>
            </p:custDataLst>
          </p:nvPr>
        </p:nvSpPr>
        <p:spPr bwMode="auto">
          <a:xfrm>
            <a:off x="1309147" y="5519386"/>
            <a:ext cx="1197611" cy="454478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385" name="Rectangle 384">
            <a:extLst>
              <a:ext uri="{FF2B5EF4-FFF2-40B4-BE49-F238E27FC236}">
                <a16:creationId xmlns:a16="http://schemas.microsoft.com/office/drawing/2014/main" id="{5F385107-8B94-46F1-8BC6-73228290D87F}"/>
              </a:ext>
            </a:extLst>
          </p:cNvPr>
          <p:cNvSpPr/>
          <p:nvPr>
            <p:custDataLst>
              <p:tags r:id="rId60"/>
            </p:custDataLst>
          </p:nvPr>
        </p:nvSpPr>
        <p:spPr bwMode="auto">
          <a:xfrm>
            <a:off x="4814571" y="4806332"/>
            <a:ext cx="1582071" cy="129226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grpSp>
        <p:nvGrpSpPr>
          <p:cNvPr id="386" name="Groupe 385">
            <a:extLst>
              <a:ext uri="{FF2B5EF4-FFF2-40B4-BE49-F238E27FC236}">
                <a16:creationId xmlns:a16="http://schemas.microsoft.com/office/drawing/2014/main" id="{F6FE72DB-481F-45E7-AF7D-C930A76B3DB9}"/>
              </a:ext>
            </a:extLst>
          </p:cNvPr>
          <p:cNvGrpSpPr/>
          <p:nvPr>
            <p:custDataLst>
              <p:tags r:id="rId61"/>
            </p:custDataLst>
          </p:nvPr>
        </p:nvGrpSpPr>
        <p:grpSpPr bwMode="auto">
          <a:xfrm>
            <a:off x="4890344" y="4863882"/>
            <a:ext cx="1440030" cy="1175274"/>
            <a:chOff x="3371137" y="1103807"/>
            <a:chExt cx="1920040" cy="675941"/>
          </a:xfrm>
        </p:grpSpPr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3BF9AFED-98B4-48A1-AEAB-BC4000AA2493}"/>
                </a:ext>
              </a:extLst>
            </p:cNvPr>
            <p:cNvSpPr/>
            <p:nvPr/>
          </p:nvSpPr>
          <p:spPr bwMode="auto">
            <a:xfrm>
              <a:off x="3390842" y="1119871"/>
              <a:ext cx="1900335" cy="659877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350"/>
            </a:p>
          </p:txBody>
        </p:sp>
        <p:sp>
          <p:nvSpPr>
            <p:cNvPr id="388" name="ZoneTexte 387">
              <a:extLst>
                <a:ext uri="{FF2B5EF4-FFF2-40B4-BE49-F238E27FC236}">
                  <a16:creationId xmlns:a16="http://schemas.microsoft.com/office/drawing/2014/main" id="{20F7F6D7-6BFC-4339-B0CD-775399789488}"/>
                </a:ext>
              </a:extLst>
            </p:cNvPr>
            <p:cNvSpPr txBox="1"/>
            <p:nvPr/>
          </p:nvSpPr>
          <p:spPr bwMode="auto">
            <a:xfrm>
              <a:off x="3371137" y="1103807"/>
              <a:ext cx="915208" cy="1327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fr-FR" sz="900" b="1">
                  <a:solidFill>
                    <a:schemeClr val="bg1"/>
                  </a:solidFill>
                </a:rPr>
                <a:t>Postgresql</a:t>
              </a:r>
            </a:p>
          </p:txBody>
        </p:sp>
      </p:grpSp>
      <p:sp>
        <p:nvSpPr>
          <p:cNvPr id="390" name="Rectangle 389">
            <a:extLst>
              <a:ext uri="{FF2B5EF4-FFF2-40B4-BE49-F238E27FC236}">
                <a16:creationId xmlns:a16="http://schemas.microsoft.com/office/drawing/2014/main" id="{34CE72ED-64C2-48F6-9C0D-C3F9AC4BE2EB}"/>
              </a:ext>
            </a:extLst>
          </p:cNvPr>
          <p:cNvSpPr/>
          <p:nvPr>
            <p:custDataLst>
              <p:tags r:id="rId62"/>
            </p:custDataLst>
          </p:nvPr>
        </p:nvSpPr>
        <p:spPr bwMode="auto">
          <a:xfrm>
            <a:off x="5001355" y="5129267"/>
            <a:ext cx="1197611" cy="362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391" name="ZoneTexte 390">
            <a:extLst>
              <a:ext uri="{FF2B5EF4-FFF2-40B4-BE49-F238E27FC236}">
                <a16:creationId xmlns:a16="http://schemas.microsoft.com/office/drawing/2014/main" id="{C5B90F78-89DD-4A03-AEEA-1DC4725DD1E3}"/>
              </a:ext>
            </a:extLst>
          </p:cNvPr>
          <p:cNvSpPr txBox="1"/>
          <p:nvPr>
            <p:custDataLst>
              <p:tags r:id="rId63"/>
            </p:custDataLst>
          </p:nvPr>
        </p:nvSpPr>
        <p:spPr bwMode="auto">
          <a:xfrm>
            <a:off x="5011755" y="5163470"/>
            <a:ext cx="1142750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788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Calibri"/>
                <a:cs typeface="Calibri"/>
              </a:rPr>
              <a:t>Odalim</a:t>
            </a:r>
            <a:r>
              <a:rPr lang="fr-FR" sz="788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Calibri"/>
                <a:cs typeface="Calibri"/>
              </a:rPr>
              <a:t> : production et préproduction</a:t>
            </a:r>
            <a:endParaRPr sz="1350" dirty="0"/>
          </a:p>
        </p:txBody>
      </p:sp>
      <p:sp>
        <p:nvSpPr>
          <p:cNvPr id="392" name="Rectangle 391">
            <a:extLst>
              <a:ext uri="{FF2B5EF4-FFF2-40B4-BE49-F238E27FC236}">
                <a16:creationId xmlns:a16="http://schemas.microsoft.com/office/drawing/2014/main" id="{15A68946-DBE5-40F8-BEF3-CD695B974585}"/>
              </a:ext>
            </a:extLst>
          </p:cNvPr>
          <p:cNvSpPr/>
          <p:nvPr>
            <p:custDataLst>
              <p:tags r:id="rId64"/>
            </p:custDataLst>
          </p:nvPr>
        </p:nvSpPr>
        <p:spPr bwMode="auto">
          <a:xfrm>
            <a:off x="5001355" y="5593049"/>
            <a:ext cx="1197611" cy="362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350"/>
          </a:p>
        </p:txBody>
      </p:sp>
      <p:sp>
        <p:nvSpPr>
          <p:cNvPr id="393" name="ZoneTexte 392">
            <a:extLst>
              <a:ext uri="{FF2B5EF4-FFF2-40B4-BE49-F238E27FC236}">
                <a16:creationId xmlns:a16="http://schemas.microsoft.com/office/drawing/2014/main" id="{B0A090A9-B667-43AC-9EB6-3B2912258346}"/>
              </a:ext>
            </a:extLst>
          </p:cNvPr>
          <p:cNvSpPr txBox="1"/>
          <p:nvPr>
            <p:custDataLst>
              <p:tags r:id="rId65"/>
            </p:custDataLst>
          </p:nvPr>
        </p:nvSpPr>
        <p:spPr bwMode="auto">
          <a:xfrm>
            <a:off x="5011755" y="5627252"/>
            <a:ext cx="1141751" cy="213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788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applicatives</a:t>
            </a:r>
            <a:endParaRPr lang="fr-FR" sz="788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99" name="Groupe 398">
            <a:extLst>
              <a:ext uri="{FF2B5EF4-FFF2-40B4-BE49-F238E27FC236}">
                <a16:creationId xmlns:a16="http://schemas.microsoft.com/office/drawing/2014/main" id="{C96D5976-30BF-4578-BDCD-8569F0CA432D}"/>
              </a:ext>
            </a:extLst>
          </p:cNvPr>
          <p:cNvGrpSpPr/>
          <p:nvPr>
            <p:custDataLst>
              <p:tags r:id="rId66"/>
            </p:custDataLst>
          </p:nvPr>
        </p:nvGrpSpPr>
        <p:grpSpPr bwMode="auto">
          <a:xfrm>
            <a:off x="6134385" y="4092932"/>
            <a:ext cx="160951" cy="173741"/>
            <a:chOff x="8391415" y="5024766"/>
            <a:chExt cx="214601" cy="231654"/>
          </a:xfrm>
        </p:grpSpPr>
        <p:sp>
          <p:nvSpPr>
            <p:cNvPr id="400" name="Cube 399">
              <a:extLst>
                <a:ext uri="{FF2B5EF4-FFF2-40B4-BE49-F238E27FC236}">
                  <a16:creationId xmlns:a16="http://schemas.microsoft.com/office/drawing/2014/main" id="{6D7FCF15-EFEE-4730-8637-C304C8BEA525}"/>
                </a:ext>
              </a:extLst>
            </p:cNvPr>
            <p:cNvSpPr/>
            <p:nvPr/>
          </p:nvSpPr>
          <p:spPr bwMode="auto">
            <a:xfrm>
              <a:off x="8391415" y="5024766"/>
              <a:ext cx="214601" cy="231654"/>
            </a:xfrm>
            <a:prstGeom prst="cube">
              <a:avLst>
                <a:gd name="adj" fmla="val 25000"/>
              </a:avLst>
            </a:prstGeom>
            <a:solidFill>
              <a:srgbClr val="CE67DF"/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fr-FR" sz="1350"/>
            </a:p>
          </p:txBody>
        </p:sp>
        <p:pic>
          <p:nvPicPr>
            <p:cNvPr id="401" name="Image 400">
              <a:extLst>
                <a:ext uri="{FF2B5EF4-FFF2-40B4-BE49-F238E27FC236}">
                  <a16:creationId xmlns:a16="http://schemas.microsoft.com/office/drawing/2014/main" id="{8B1F3C4D-C250-46FB-BF0A-397DB034E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78"/>
            <a:stretch/>
          </p:blipFill>
          <p:spPr bwMode="auto">
            <a:xfrm>
              <a:off x="8392676" y="5070349"/>
              <a:ext cx="172780" cy="186071"/>
            </a:xfrm>
            <a:prstGeom prst="rect">
              <a:avLst/>
            </a:prstGeom>
            <a:solidFill>
              <a:srgbClr val="CE67DF"/>
            </a:solidFill>
          </p:spPr>
        </p:pic>
      </p:grpSp>
      <p:sp>
        <p:nvSpPr>
          <p:cNvPr id="404" name="ZoneTexte 403">
            <a:extLst>
              <a:ext uri="{FF2B5EF4-FFF2-40B4-BE49-F238E27FC236}">
                <a16:creationId xmlns:a16="http://schemas.microsoft.com/office/drawing/2014/main" id="{4EC4EFFE-FA27-4062-A337-C81DCF04EF6F}"/>
              </a:ext>
            </a:extLst>
          </p:cNvPr>
          <p:cNvSpPr txBox="1"/>
          <p:nvPr>
            <p:custDataLst>
              <p:tags r:id="rId67"/>
            </p:custDataLst>
          </p:nvPr>
        </p:nvSpPr>
        <p:spPr bwMode="auto">
          <a:xfrm>
            <a:off x="6088048" y="3639519"/>
            <a:ext cx="4764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900" b="1">
                <a:solidFill>
                  <a:schemeClr val="bg1"/>
                </a:solidFill>
              </a:rPr>
              <a:t>Gitlab</a:t>
            </a:r>
          </a:p>
        </p:txBody>
      </p:sp>
      <p:grpSp>
        <p:nvGrpSpPr>
          <p:cNvPr id="405" name="Groupe 404">
            <a:extLst>
              <a:ext uri="{FF2B5EF4-FFF2-40B4-BE49-F238E27FC236}">
                <a16:creationId xmlns:a16="http://schemas.microsoft.com/office/drawing/2014/main" id="{C834955D-2234-4F4F-ACCF-2F0AD05D0D1C}"/>
              </a:ext>
            </a:extLst>
          </p:cNvPr>
          <p:cNvGrpSpPr/>
          <p:nvPr>
            <p:custDataLst>
              <p:tags r:id="rId68"/>
            </p:custDataLst>
          </p:nvPr>
        </p:nvGrpSpPr>
        <p:grpSpPr bwMode="auto">
          <a:xfrm rot="16357938">
            <a:off x="1028505" y="3692940"/>
            <a:ext cx="146717" cy="240056"/>
            <a:chOff x="1021544" y="223997"/>
            <a:chExt cx="195623" cy="320075"/>
          </a:xfrm>
        </p:grpSpPr>
        <p:sp>
          <p:nvSpPr>
            <p:cNvPr id="406" name="Nuage 405">
              <a:extLst>
                <a:ext uri="{FF2B5EF4-FFF2-40B4-BE49-F238E27FC236}">
                  <a16:creationId xmlns:a16="http://schemas.microsoft.com/office/drawing/2014/main" id="{F086B186-A387-4B71-A270-DA38AA3666BB}"/>
                </a:ext>
              </a:extLst>
            </p:cNvPr>
            <p:cNvSpPr/>
            <p:nvPr/>
          </p:nvSpPr>
          <p:spPr bwMode="auto">
            <a:xfrm>
              <a:off x="1021544" y="223997"/>
              <a:ext cx="195623" cy="160340"/>
            </a:xfrm>
            <a:prstGeom prst="clou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fr-FR" sz="1350"/>
            </a:p>
          </p:txBody>
        </p:sp>
        <p:cxnSp>
          <p:nvCxnSpPr>
            <p:cNvPr id="407" name="Connecteur droit avec flèche 406">
              <a:extLst>
                <a:ext uri="{FF2B5EF4-FFF2-40B4-BE49-F238E27FC236}">
                  <a16:creationId xmlns:a16="http://schemas.microsoft.com/office/drawing/2014/main" id="{8FFE632A-B058-4216-BD88-EE0E2A7F7BBE}"/>
                </a:ext>
              </a:extLst>
            </p:cNvPr>
            <p:cNvCxnSpPr>
              <a:cxnSpLocks/>
              <a:stCxn id="406" idx="1"/>
            </p:cNvCxnSpPr>
            <p:nvPr/>
          </p:nvCxnSpPr>
          <p:spPr bwMode="auto">
            <a:xfrm flipH="1">
              <a:off x="1119355" y="384166"/>
              <a:ext cx="1" cy="1599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08" name="ZoneTexte 407">
            <a:extLst>
              <a:ext uri="{FF2B5EF4-FFF2-40B4-BE49-F238E27FC236}">
                <a16:creationId xmlns:a16="http://schemas.microsoft.com/office/drawing/2014/main" id="{B7683252-D2A6-4AF5-A2F3-97FF878603B1}"/>
              </a:ext>
            </a:extLst>
          </p:cNvPr>
          <p:cNvSpPr txBox="1"/>
          <p:nvPr>
            <p:custDataLst>
              <p:tags r:id="rId69"/>
            </p:custDataLst>
          </p:nvPr>
        </p:nvSpPr>
        <p:spPr bwMode="auto">
          <a:xfrm>
            <a:off x="1471441" y="3385131"/>
            <a:ext cx="638316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FR" sz="788" dirty="0" err="1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Ingress</a:t>
            </a:r>
            <a:r>
              <a:rPr lang="fr-FR" sz="788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 TLS</a:t>
            </a:r>
            <a:endParaRPr sz="1350" dirty="0"/>
          </a:p>
        </p:txBody>
      </p:sp>
      <p:grpSp>
        <p:nvGrpSpPr>
          <p:cNvPr id="409" name="Groupe 408">
            <a:extLst>
              <a:ext uri="{FF2B5EF4-FFF2-40B4-BE49-F238E27FC236}">
                <a16:creationId xmlns:a16="http://schemas.microsoft.com/office/drawing/2014/main" id="{70A35293-95A2-4C0B-BBA6-0CCBEFEAE3F5}"/>
              </a:ext>
            </a:extLst>
          </p:cNvPr>
          <p:cNvGrpSpPr/>
          <p:nvPr>
            <p:custDataLst>
              <p:tags r:id="rId70"/>
            </p:custDataLst>
          </p:nvPr>
        </p:nvGrpSpPr>
        <p:grpSpPr bwMode="auto">
          <a:xfrm>
            <a:off x="1276674" y="3389159"/>
            <a:ext cx="160951" cy="173741"/>
            <a:chOff x="8391415" y="5024766"/>
            <a:chExt cx="214601" cy="231654"/>
          </a:xfrm>
        </p:grpSpPr>
        <p:sp>
          <p:nvSpPr>
            <p:cNvPr id="410" name="Cube 409">
              <a:extLst>
                <a:ext uri="{FF2B5EF4-FFF2-40B4-BE49-F238E27FC236}">
                  <a16:creationId xmlns:a16="http://schemas.microsoft.com/office/drawing/2014/main" id="{1989B5DC-FD4C-4270-B865-27D63022B6F4}"/>
                </a:ext>
              </a:extLst>
            </p:cNvPr>
            <p:cNvSpPr/>
            <p:nvPr/>
          </p:nvSpPr>
          <p:spPr bwMode="auto">
            <a:xfrm>
              <a:off x="8391415" y="5024766"/>
              <a:ext cx="214601" cy="231654"/>
            </a:xfrm>
            <a:prstGeom prst="cube">
              <a:avLst>
                <a:gd name="adj" fmla="val 25000"/>
              </a:avLst>
            </a:prstGeom>
            <a:solidFill>
              <a:srgbClr val="CE67DF"/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fr-FR" sz="1350"/>
            </a:p>
          </p:txBody>
        </p:sp>
        <p:pic>
          <p:nvPicPr>
            <p:cNvPr id="411" name="Image 410">
              <a:extLst>
                <a:ext uri="{FF2B5EF4-FFF2-40B4-BE49-F238E27FC236}">
                  <a16:creationId xmlns:a16="http://schemas.microsoft.com/office/drawing/2014/main" id="{29CA3E38-E648-437B-A34F-4FAC13923413}"/>
                </a:ext>
              </a:extLst>
            </p:cNvPr>
            <p:cNvPicPr>
              <a:picLocks noChangeAspect="1"/>
            </p:cNvPicPr>
            <p:nvPr/>
          </p:nvPicPr>
          <p:blipFill>
            <a:blip r:embed="rId78"/>
            <a:stretch/>
          </p:blipFill>
          <p:spPr bwMode="auto">
            <a:xfrm>
              <a:off x="8392676" y="5070349"/>
              <a:ext cx="172780" cy="186071"/>
            </a:xfrm>
            <a:prstGeom prst="rect">
              <a:avLst/>
            </a:prstGeom>
            <a:solidFill>
              <a:srgbClr val="CE67DF"/>
            </a:solidFill>
          </p:spPr>
        </p:pic>
      </p:grpSp>
      <p:cxnSp>
        <p:nvCxnSpPr>
          <p:cNvPr id="412" name="Connecteur droit avec flèche 411">
            <a:extLst>
              <a:ext uri="{FF2B5EF4-FFF2-40B4-BE49-F238E27FC236}">
                <a16:creationId xmlns:a16="http://schemas.microsoft.com/office/drawing/2014/main" id="{3DE3A7F3-D31C-4565-A32E-98EF421E967F}"/>
              </a:ext>
            </a:extLst>
          </p:cNvPr>
          <p:cNvCxnSpPr>
            <a:cxnSpLocks/>
          </p:cNvCxnSpPr>
          <p:nvPr>
            <p:custDataLst>
              <p:tags r:id="rId71"/>
            </p:custDataLst>
          </p:nvPr>
        </p:nvCxnSpPr>
        <p:spPr bwMode="auto">
          <a:xfrm flipH="1">
            <a:off x="2740470" y="4255820"/>
            <a:ext cx="437299" cy="545501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13" name="Connecteur droit avec flèche 412">
            <a:extLst>
              <a:ext uri="{FF2B5EF4-FFF2-40B4-BE49-F238E27FC236}">
                <a16:creationId xmlns:a16="http://schemas.microsoft.com/office/drawing/2014/main" id="{C221B398-C8DF-4286-BFF5-46B8D505D4BE}"/>
              </a:ext>
            </a:extLst>
          </p:cNvPr>
          <p:cNvCxnSpPr>
            <a:cxnSpLocks/>
            <a:endCxn id="385" idx="0"/>
          </p:cNvCxnSpPr>
          <p:nvPr>
            <p:custDataLst>
              <p:tags r:id="rId72"/>
            </p:custDataLst>
          </p:nvPr>
        </p:nvCxnSpPr>
        <p:spPr bwMode="auto">
          <a:xfrm>
            <a:off x="3758164" y="4270123"/>
            <a:ext cx="1847443" cy="536209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15" name="ZoneTexte 414">
            <a:extLst>
              <a:ext uri="{FF2B5EF4-FFF2-40B4-BE49-F238E27FC236}">
                <a16:creationId xmlns:a16="http://schemas.microsoft.com/office/drawing/2014/main" id="{BCAB35A3-BCA2-46D1-80AD-FFE33290D51D}"/>
              </a:ext>
            </a:extLst>
          </p:cNvPr>
          <p:cNvSpPr txBox="1"/>
          <p:nvPr>
            <p:custDataLst>
              <p:tags r:id="rId73"/>
            </p:custDataLst>
          </p:nvPr>
        </p:nvSpPr>
        <p:spPr bwMode="auto">
          <a:xfrm>
            <a:off x="1121363" y="4536224"/>
            <a:ext cx="128112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>
              <a:defRPr sz="1400" b="1" i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 sz="1050" dirty="0"/>
              <a:t>Stockage DSI INRAE</a:t>
            </a:r>
          </a:p>
        </p:txBody>
      </p:sp>
      <p:sp>
        <p:nvSpPr>
          <p:cNvPr id="416" name="ZoneTexte 415">
            <a:extLst>
              <a:ext uri="{FF2B5EF4-FFF2-40B4-BE49-F238E27FC236}">
                <a16:creationId xmlns:a16="http://schemas.microsoft.com/office/drawing/2014/main" id="{93A9770F-6610-4290-B71B-4E6964E60651}"/>
              </a:ext>
            </a:extLst>
          </p:cNvPr>
          <p:cNvSpPr txBox="1"/>
          <p:nvPr>
            <p:custDataLst>
              <p:tags r:id="rId74"/>
            </p:custDataLst>
          </p:nvPr>
        </p:nvSpPr>
        <p:spPr bwMode="auto">
          <a:xfrm>
            <a:off x="5461884" y="4529528"/>
            <a:ext cx="101983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>
              <a:defRPr sz="1400" b="1" i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 sz="1050" dirty="0"/>
              <a:t>BDD DSI INRAE</a:t>
            </a:r>
          </a:p>
        </p:txBody>
      </p:sp>
      <p:cxnSp>
        <p:nvCxnSpPr>
          <p:cNvPr id="108" name="Connecteur droit avec flèche 107">
            <a:extLst>
              <a:ext uri="{FF2B5EF4-FFF2-40B4-BE49-F238E27FC236}">
                <a16:creationId xmlns:a16="http://schemas.microsoft.com/office/drawing/2014/main" id="{21C170AA-8A01-43BC-BF4D-60E1F793004D}"/>
              </a:ext>
            </a:extLst>
          </p:cNvPr>
          <p:cNvCxnSpPr>
            <a:cxnSpLocks/>
            <a:stCxn id="312" idx="2"/>
          </p:cNvCxnSpPr>
          <p:nvPr>
            <p:custDataLst>
              <p:tags r:id="rId75"/>
            </p:custDataLst>
          </p:nvPr>
        </p:nvCxnSpPr>
        <p:spPr bwMode="auto">
          <a:xfrm>
            <a:off x="1918735" y="4249568"/>
            <a:ext cx="511253" cy="559824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2FEA6D68-4C6B-4752-BF8B-DFC6C4ADEC8F}"/>
              </a:ext>
            </a:extLst>
          </p:cNvPr>
          <p:cNvPicPr>
            <a:picLocks noChangeAspect="1"/>
          </p:cNvPicPr>
          <p:nvPr>
            <p:custDataLst>
              <p:tags r:id="rId76"/>
            </p:custDataLst>
          </p:nvPr>
        </p:nvPicPr>
        <p:blipFill>
          <a:blip r:embed="rId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215" y="436303"/>
            <a:ext cx="2858151" cy="63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617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0D3E8-04C4-4B52-A994-A3BA1E83ACA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FR" dirty="0"/>
              <a:t>Développement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7D7C0D-EA27-43B7-A66A-857021A6F76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513841" y="2215196"/>
            <a:ext cx="13685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EE1D4E"/>
              </a:buClr>
            </a:pPr>
            <a:r>
              <a:rPr lang="fr-FR" sz="1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GitLab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projets, GIT, CI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49D3C5F-061C-4CD5-B6BE-C4B2D50ACEF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552134" y="3343319"/>
            <a:ext cx="685557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EE1D4E"/>
              </a:buClr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Centralisation :  Du développement, des pipelines et du déploiement (tout sur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GitLab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) au sein des projet ;</a:t>
            </a:r>
          </a:p>
          <a:p>
            <a:pPr lvl="1">
              <a:buClr>
                <a:srgbClr val="EE1D4E"/>
              </a:buClr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Cloisonnement : Développement, pipelines et déploiement (suivant la criticité du service et le statut des développeurs : interne / CDD / externe)</a:t>
            </a:r>
          </a:p>
          <a:p>
            <a:pPr lvl="1">
              <a:buClr>
                <a:srgbClr val="EE1D4E"/>
              </a:buClr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Simplicité de déploiement : en production, préproduction ou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review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2">
              <a:buClr>
                <a:srgbClr val="EE1D4E"/>
              </a:buClr>
            </a:pP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28650" lvl="1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Travail simplifié pour Odalim :</a:t>
            </a:r>
          </a:p>
          <a:p>
            <a:pPr marL="1085850" lvl="2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Template de Pipeline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GitLab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Build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à la prod, ou du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build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à la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review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085850" lvl="2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Template de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Manifest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kubernetes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yaml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annoté (+) ou chart </a:t>
            </a:r>
            <a:r>
              <a:rPr lang="fr-FR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helm</a:t>
            </a: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(-)</a:t>
            </a:r>
          </a:p>
          <a:p>
            <a:pPr marL="171450" indent="-171450">
              <a:buClr>
                <a:srgbClr val="EE1D4E"/>
              </a:buClr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B4987F5-2D70-4C37-A4BD-6A7FADD6DAC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242813" y="759401"/>
            <a:ext cx="9236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 err="1">
                <a:solidFill>
                  <a:srgbClr val="EE1D4E"/>
                </a:solidFill>
                <a:latin typeface="Arial" pitchFamily="34" charset="0"/>
                <a:cs typeface="Arial" pitchFamily="34" charset="0"/>
              </a:rPr>
              <a:t>Devops</a:t>
            </a:r>
            <a:endParaRPr lang="fr-FR" sz="1600" b="1" dirty="0">
              <a:solidFill>
                <a:srgbClr val="EE1D4E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DBC3842C-9696-4293-BDA4-1A0DD6D3E22B}"/>
              </a:ext>
            </a:extLst>
          </p:cNvPr>
          <p:cNvCxnSpPr>
            <a:cxnSpLocks/>
          </p:cNvCxnSpPr>
          <p:nvPr>
            <p:custDataLst>
              <p:tags r:id="rId5"/>
            </p:custDataLst>
          </p:nvPr>
        </p:nvCxnSpPr>
        <p:spPr>
          <a:xfrm>
            <a:off x="1407442" y="3072441"/>
            <a:ext cx="6777892" cy="0"/>
          </a:xfrm>
          <a:prstGeom prst="line">
            <a:avLst/>
          </a:prstGeom>
          <a:ln>
            <a:solidFill>
              <a:srgbClr val="00A3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ous-titre 7">
            <a:extLst>
              <a:ext uri="{FF2B5EF4-FFF2-40B4-BE49-F238E27FC236}">
                <a16:creationId xmlns:a16="http://schemas.microsoft.com/office/drawing/2014/main" id="{68395A01-05DE-4CDD-ACFF-8859991E4166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50534" y="2943048"/>
            <a:ext cx="3431859" cy="40027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27566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Développement et déploiement de Service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A31BD3CD-F46A-412D-8A56-06F3E722DEE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/>
        </p:blipFill>
        <p:spPr bwMode="auto">
          <a:xfrm>
            <a:off x="2560946" y="980636"/>
            <a:ext cx="1234650" cy="123465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0805440E-954C-4806-8173-E1DC71AA4F16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3"/>
          <a:stretch/>
        </p:blipFill>
        <p:spPr bwMode="auto">
          <a:xfrm>
            <a:off x="5503166" y="1184746"/>
            <a:ext cx="771253" cy="74875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79A7645-2593-416D-8862-ED95E4393197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5076336" y="2225975"/>
            <a:ext cx="162491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EE1D4E"/>
              </a:buClr>
            </a:pPr>
            <a:r>
              <a:rPr lang="fr-FR" sz="11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Kubernetes</a:t>
            </a:r>
            <a:b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fr-F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Runner, déploiement</a:t>
            </a:r>
          </a:p>
        </p:txBody>
      </p:sp>
      <p:sp>
        <p:nvSpPr>
          <p:cNvPr id="4" name="Flèche : double flèche horizontale 3">
            <a:extLst>
              <a:ext uri="{FF2B5EF4-FFF2-40B4-BE49-F238E27FC236}">
                <a16:creationId xmlns:a16="http://schemas.microsoft.com/office/drawing/2014/main" id="{16D3A1E0-1D25-45DD-ADD7-3081F9D8EB2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4133385" y="1559125"/>
            <a:ext cx="771253" cy="173014"/>
          </a:xfrm>
          <a:prstGeom prst="leftRightArrow">
            <a:avLst/>
          </a:prstGeom>
          <a:solidFill>
            <a:srgbClr val="EE1D4E"/>
          </a:solidFill>
          <a:ln>
            <a:solidFill>
              <a:srgbClr val="EE1D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0775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2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3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4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7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8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9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7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9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4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6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7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8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8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9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2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3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4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5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8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9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0"/>
</p:tagLst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e ppt-plateforme classique.potx" id="{6440FF80-A87C-492D-8333-A8033555AF67}" vid="{690A95ED-FB9E-4C30-AF5B-3881D6598AA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5497</TotalTime>
  <Words>1014</Words>
  <Application>Microsoft Office PowerPoint</Application>
  <PresentationFormat>Affichage à l'écran (4:3)</PresentationFormat>
  <Paragraphs>195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Raleway</vt:lpstr>
      <vt:lpstr>Wingdings</vt:lpstr>
      <vt:lpstr>Thème Office</vt:lpstr>
      <vt:lpstr>Kubernetes - Odalim</vt:lpstr>
      <vt:lpstr>Odalim</vt:lpstr>
      <vt:lpstr>Services</vt:lpstr>
      <vt:lpstr>Problématiques Odalim</vt:lpstr>
      <vt:lpstr>Pourquoi Kubernetes ?</vt:lpstr>
      <vt:lpstr>Présentation PowerPoint</vt:lpstr>
      <vt:lpstr>Maintenance / Communication</vt:lpstr>
      <vt:lpstr>Infrastructure</vt:lpstr>
      <vt:lpstr>Développement</vt:lpstr>
      <vt:lpstr>Sécurité</vt:lpstr>
      <vt:lpstr>Monitoring &amp; Traçabilité</vt:lpstr>
      <vt:lpstr>Présentation PowerPoint</vt:lpstr>
      <vt:lpstr>Plus-values</vt:lpstr>
      <vt:lpstr>Point d’attention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ODALIM</dc:title>
  <dc:creator>Nicolas GUINET</dc:creator>
  <cp:lastModifiedBy>Nicolas</cp:lastModifiedBy>
  <cp:revision>487</cp:revision>
  <dcterms:created xsi:type="dcterms:W3CDTF">2023-04-26T07:06:11Z</dcterms:created>
  <dcterms:modified xsi:type="dcterms:W3CDTF">2024-05-24T11:53:56Z</dcterms:modified>
</cp:coreProperties>
</file>